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notesSlides/notesSlide33.xml" ContentType="application/vnd.openxmlformats-officedocument.presentationml.notesSlide+xml"/>
  <Override PartName="/ppt/charts/chart12.xml" ContentType="application/vnd.openxmlformats-officedocument.drawingml.char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notesSlides/notesSlide31.xml" ContentType="application/vnd.openxmlformats-officedocument.presentationml.notesSlide+xml"/>
  <Override PartName="/ppt/charts/chart10.xml" ContentType="application/vnd.openxmlformats-officedocument.drawingml.chart+xml"/>
  <Override PartName="/ppt/notesSlides/notesSlide4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notesSlides/notesSlide32.xml" ContentType="application/vnd.openxmlformats-officedocument.presentationml.notesSlide+xml"/>
  <Override PartName="/ppt/charts/chart11.xml" ContentType="application/vnd.openxmlformats-officedocument.drawingml.chart+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handoutMasterIdLst>
    <p:handoutMasterId r:id="rId46"/>
  </p:handout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70" r:id="rId14"/>
    <p:sldId id="271" r:id="rId15"/>
    <p:sldId id="272" r:id="rId16"/>
    <p:sldId id="274" r:id="rId17"/>
    <p:sldId id="275" r:id="rId18"/>
    <p:sldId id="276" r:id="rId19"/>
    <p:sldId id="277" r:id="rId20"/>
    <p:sldId id="278" r:id="rId21"/>
    <p:sldId id="280" r:id="rId22"/>
    <p:sldId id="279" r:id="rId23"/>
    <p:sldId id="281" r:id="rId24"/>
    <p:sldId id="282" r:id="rId25"/>
    <p:sldId id="283" r:id="rId26"/>
    <p:sldId id="284" r:id="rId27"/>
    <p:sldId id="285" r:id="rId28"/>
    <p:sldId id="286" r:id="rId29"/>
    <p:sldId id="287" r:id="rId30"/>
    <p:sldId id="288" r:id="rId31"/>
    <p:sldId id="289" r:id="rId32"/>
    <p:sldId id="290" r:id="rId33"/>
    <p:sldId id="292" r:id="rId34"/>
    <p:sldId id="294" r:id="rId35"/>
    <p:sldId id="295" r:id="rId36"/>
    <p:sldId id="296" r:id="rId37"/>
    <p:sldId id="298" r:id="rId38"/>
    <p:sldId id="301" r:id="rId39"/>
    <p:sldId id="302" r:id="rId40"/>
    <p:sldId id="304" r:id="rId41"/>
    <p:sldId id="303" r:id="rId42"/>
    <p:sldId id="306" r:id="rId43"/>
    <p:sldId id="30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500" autoAdjust="0"/>
  </p:normalViewPr>
  <p:slideViewPr>
    <p:cSldViewPr>
      <p:cViewPr>
        <p:scale>
          <a:sx n="71" d="100"/>
          <a:sy n="71" d="100"/>
        </p:scale>
        <p:origin x="-1140"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6"/>
  <c:chart>
    <c:autoTitleDeleted val="1"/>
    <c:plotArea>
      <c:layout>
        <c:manualLayout>
          <c:layoutTarget val="inner"/>
          <c:xMode val="edge"/>
          <c:yMode val="edge"/>
          <c:x val="0.15442717686604981"/>
          <c:y val="8.0753968253968397E-2"/>
          <c:w val="0.79878919740295617"/>
          <c:h val="0.75252343457067938"/>
        </c:manualLayout>
      </c:layout>
      <c:barChart>
        <c:barDir val="col"/>
        <c:grouping val="clustered"/>
        <c:ser>
          <c:idx val="0"/>
          <c:order val="0"/>
          <c:tx>
            <c:strRef>
              <c:f>Sheet1!$B$1</c:f>
              <c:strCache>
                <c:ptCount val="1"/>
                <c:pt idx="0">
                  <c:v>Column1</c:v>
                </c:pt>
              </c:strCache>
            </c:strRef>
          </c:tx>
          <c:spPr>
            <a:solidFill>
              <a:schemeClr val="accent3"/>
            </a:solidFill>
            <a:ln w="25400" cap="flat" cmpd="sng" algn="ctr">
              <a:solidFill>
                <a:schemeClr val="lt1"/>
              </a:solidFill>
              <a:prstDash val="solid"/>
            </a:ln>
            <a:effectLst>
              <a:outerShdw blurRad="63500" dist="25400" dir="5400000" rotWithShape="0">
                <a:srgbClr val="000000">
                  <a:alpha val="43137"/>
                </a:srgbClr>
              </a:outerShdw>
            </a:effectLst>
          </c:spPr>
          <c:dLbls>
            <c:showVal val="1"/>
          </c:dLbls>
          <c:cat>
            <c:numRef>
              <c:f>Sheet1!$A$2:$A$3</c:f>
              <c:numCache>
                <c:formatCode>General</c:formatCode>
                <c:ptCount val="2"/>
                <c:pt idx="0">
                  <c:v>1991</c:v>
                </c:pt>
                <c:pt idx="1">
                  <c:v>2001</c:v>
                </c:pt>
              </c:numCache>
            </c:numRef>
          </c:cat>
          <c:val>
            <c:numRef>
              <c:f>Sheet1!$B$2:$B$3</c:f>
              <c:numCache>
                <c:formatCode>General</c:formatCode>
                <c:ptCount val="2"/>
                <c:pt idx="0">
                  <c:v>0.61000000000000065</c:v>
                </c:pt>
                <c:pt idx="1">
                  <c:v>0.71000000000000063</c:v>
                </c:pt>
              </c:numCache>
            </c:numRef>
          </c:val>
        </c:ser>
        <c:axId val="87868160"/>
        <c:axId val="87869696"/>
      </c:barChart>
      <c:catAx>
        <c:axId val="87868160"/>
        <c:scaling>
          <c:orientation val="minMax"/>
        </c:scaling>
        <c:axPos val="b"/>
        <c:numFmt formatCode="General" sourceLinked="1"/>
        <c:tickLblPos val="nextTo"/>
        <c:crossAx val="87869696"/>
        <c:crosses val="autoZero"/>
        <c:auto val="1"/>
        <c:lblAlgn val="ctr"/>
        <c:lblOffset val="100"/>
      </c:catAx>
      <c:valAx>
        <c:axId val="87869696"/>
        <c:scaling>
          <c:orientation val="minMax"/>
        </c:scaling>
        <c:axPos val="l"/>
        <c:majorGridlines/>
        <c:numFmt formatCode="General" sourceLinked="1"/>
        <c:tickLblPos val="nextTo"/>
        <c:crossAx val="87868160"/>
        <c:crosses val="autoZero"/>
        <c:crossBetween val="between"/>
      </c:valAx>
    </c:plotArea>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style val="46"/>
  <c:chart>
    <c:plotArea>
      <c:layout/>
      <c:lineChart>
        <c:grouping val="stacked"/>
        <c:ser>
          <c:idx val="0"/>
          <c:order val="0"/>
          <c:tx>
            <c:strRef>
              <c:f>Sheet1!$B$1</c:f>
              <c:strCache>
                <c:ptCount val="1"/>
                <c:pt idx="0">
                  <c:v>HIV Prevelance among women 15-24yrs</c:v>
                </c:pt>
              </c:strCache>
            </c:strRef>
          </c:tx>
          <c:dLbls>
            <c:showVal val="1"/>
          </c:dLbls>
          <c:cat>
            <c:numRef>
              <c:f>Sheet1!$A$2:$A$5</c:f>
              <c:numCache>
                <c:formatCode>General</c:formatCode>
                <c:ptCount val="4"/>
                <c:pt idx="0">
                  <c:v>2001</c:v>
                </c:pt>
                <c:pt idx="1">
                  <c:v>2002</c:v>
                </c:pt>
                <c:pt idx="2">
                  <c:v>2003</c:v>
                </c:pt>
                <c:pt idx="3">
                  <c:v>2006</c:v>
                </c:pt>
              </c:numCache>
            </c:numRef>
          </c:cat>
          <c:val>
            <c:numRef>
              <c:f>Sheet1!$B$2:$B$5</c:f>
              <c:numCache>
                <c:formatCode>General</c:formatCode>
                <c:ptCount val="4"/>
                <c:pt idx="1">
                  <c:v>0.74000000000000121</c:v>
                </c:pt>
                <c:pt idx="2">
                  <c:v>0.86000000000000065</c:v>
                </c:pt>
                <c:pt idx="3">
                  <c:v>4.5</c:v>
                </c:pt>
              </c:numCache>
            </c:numRef>
          </c:val>
        </c:ser>
        <c:ser>
          <c:idx val="1"/>
          <c:order val="1"/>
          <c:tx>
            <c:strRef>
              <c:f>Sheet1!$C$1</c:f>
              <c:strCache>
                <c:ptCount val="1"/>
                <c:pt idx="0">
                  <c:v>Condom usage among non-regular sex partner</c:v>
                </c:pt>
              </c:strCache>
            </c:strRef>
          </c:tx>
          <c:dLbls>
            <c:showVal val="1"/>
          </c:dLbls>
          <c:cat>
            <c:numRef>
              <c:f>Sheet1!$A$2:$A$5</c:f>
              <c:numCache>
                <c:formatCode>General</c:formatCode>
                <c:ptCount val="4"/>
                <c:pt idx="0">
                  <c:v>2001</c:v>
                </c:pt>
                <c:pt idx="1">
                  <c:v>2002</c:v>
                </c:pt>
                <c:pt idx="2">
                  <c:v>2003</c:v>
                </c:pt>
                <c:pt idx="3">
                  <c:v>2006</c:v>
                </c:pt>
              </c:numCache>
            </c:numRef>
          </c:cat>
          <c:val>
            <c:numRef>
              <c:f>Sheet1!$C$2:$C$5</c:f>
              <c:numCache>
                <c:formatCode>General</c:formatCode>
                <c:ptCount val="4"/>
                <c:pt idx="0">
                  <c:v>2.4</c:v>
                </c:pt>
                <c:pt idx="1">
                  <c:v>4.4000000000000004</c:v>
                </c:pt>
                <c:pt idx="2">
                  <c:v>1.8</c:v>
                </c:pt>
                <c:pt idx="3">
                  <c:v>2.8</c:v>
                </c:pt>
              </c:numCache>
            </c:numRef>
          </c:val>
        </c:ser>
        <c:marker val="1"/>
        <c:axId val="90446464"/>
        <c:axId val="90452352"/>
      </c:lineChart>
      <c:catAx>
        <c:axId val="90446464"/>
        <c:scaling>
          <c:orientation val="minMax"/>
        </c:scaling>
        <c:axPos val="b"/>
        <c:numFmt formatCode="General" sourceLinked="1"/>
        <c:tickLblPos val="nextTo"/>
        <c:crossAx val="90452352"/>
        <c:crosses val="autoZero"/>
        <c:auto val="1"/>
        <c:lblAlgn val="ctr"/>
        <c:lblOffset val="100"/>
      </c:catAx>
      <c:valAx>
        <c:axId val="90452352"/>
        <c:scaling>
          <c:orientation val="minMax"/>
        </c:scaling>
        <c:axPos val="l"/>
        <c:majorGridlines/>
        <c:numFmt formatCode="General" sourceLinked="1"/>
        <c:tickLblPos val="nextTo"/>
        <c:crossAx val="90446464"/>
        <c:crosses val="autoZero"/>
        <c:crossBetween val="between"/>
      </c:valAx>
    </c:plotArea>
    <c:legend>
      <c:legendPos val="r"/>
    </c:legend>
    <c:plotVisOnly val="1"/>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8987207909690924E-2"/>
          <c:y val="3.5937499999999997E-2"/>
          <c:w val="0.6362797186759428"/>
          <c:h val="0.7834580052493435"/>
        </c:manualLayout>
      </c:layout>
      <c:lineChart>
        <c:grouping val="standard"/>
        <c:ser>
          <c:idx val="0"/>
          <c:order val="0"/>
          <c:tx>
            <c:strRef>
              <c:f>Sheet1!$B$1</c:f>
              <c:strCache>
                <c:ptCount val="1"/>
                <c:pt idx="0">
                  <c:v>Annual Parsitic Incidence</c:v>
                </c:pt>
              </c:strCache>
            </c:strRef>
          </c:tx>
          <c:marker>
            <c:symbol val="none"/>
          </c:marker>
          <c:dLbls>
            <c:showVal val="1"/>
          </c:dLbls>
          <c:cat>
            <c:numRef>
              <c:f>Sheet1!$A$2:$A$7</c:f>
              <c:numCache>
                <c:formatCode>General</c:formatCode>
                <c:ptCount val="6"/>
                <c:pt idx="0">
                  <c:v>1990</c:v>
                </c:pt>
                <c:pt idx="1">
                  <c:v>1994</c:v>
                </c:pt>
                <c:pt idx="2">
                  <c:v>1998</c:v>
                </c:pt>
                <c:pt idx="3">
                  <c:v>2002</c:v>
                </c:pt>
                <c:pt idx="4">
                  <c:v>2004</c:v>
                </c:pt>
                <c:pt idx="5">
                  <c:v>2008</c:v>
                </c:pt>
              </c:numCache>
            </c:numRef>
          </c:cat>
          <c:val>
            <c:numRef>
              <c:f>Sheet1!$B$2:$B$7</c:f>
              <c:numCache>
                <c:formatCode>General</c:formatCode>
                <c:ptCount val="6"/>
                <c:pt idx="0">
                  <c:v>2.57</c:v>
                </c:pt>
                <c:pt idx="1">
                  <c:v>2.9099999999999997</c:v>
                </c:pt>
                <c:pt idx="2">
                  <c:v>2.44</c:v>
                </c:pt>
                <c:pt idx="3">
                  <c:v>1.8</c:v>
                </c:pt>
                <c:pt idx="4">
                  <c:v>1.75</c:v>
                </c:pt>
                <c:pt idx="5">
                  <c:v>2.08</c:v>
                </c:pt>
              </c:numCache>
            </c:numRef>
          </c:val>
        </c:ser>
        <c:ser>
          <c:idx val="1"/>
          <c:order val="1"/>
          <c:tx>
            <c:strRef>
              <c:f>Sheet1!$C$1</c:f>
              <c:strCache>
                <c:ptCount val="1"/>
                <c:pt idx="0">
                  <c:v>Death per 100000</c:v>
                </c:pt>
              </c:strCache>
            </c:strRef>
          </c:tx>
          <c:marker>
            <c:symbol val="none"/>
          </c:marker>
          <c:dLbls>
            <c:showVal val="1"/>
          </c:dLbls>
          <c:cat>
            <c:numRef>
              <c:f>Sheet1!$A$2:$A$7</c:f>
              <c:numCache>
                <c:formatCode>General</c:formatCode>
                <c:ptCount val="6"/>
                <c:pt idx="0">
                  <c:v>1990</c:v>
                </c:pt>
                <c:pt idx="1">
                  <c:v>1994</c:v>
                </c:pt>
                <c:pt idx="2">
                  <c:v>1998</c:v>
                </c:pt>
                <c:pt idx="3">
                  <c:v>2002</c:v>
                </c:pt>
                <c:pt idx="4">
                  <c:v>2004</c:v>
                </c:pt>
                <c:pt idx="5">
                  <c:v>2008</c:v>
                </c:pt>
              </c:numCache>
            </c:numRef>
          </c:cat>
          <c:val>
            <c:numRef>
              <c:f>Sheet1!$C$2:$C$7</c:f>
              <c:numCache>
                <c:formatCode>General</c:formatCode>
                <c:ptCount val="6"/>
                <c:pt idx="0">
                  <c:v>0.05</c:v>
                </c:pt>
                <c:pt idx="1">
                  <c:v>0.13</c:v>
                </c:pt>
                <c:pt idx="2">
                  <c:v>7.0000000000000021E-2</c:v>
                </c:pt>
                <c:pt idx="3">
                  <c:v>9.0000000000000024E-2</c:v>
                </c:pt>
                <c:pt idx="4">
                  <c:v>9.0000000000000024E-2</c:v>
                </c:pt>
                <c:pt idx="5">
                  <c:v>8.0000000000000043E-2</c:v>
                </c:pt>
              </c:numCache>
            </c:numRef>
          </c:val>
        </c:ser>
        <c:marker val="1"/>
        <c:axId val="90326528"/>
        <c:axId val="90328064"/>
      </c:lineChart>
      <c:catAx>
        <c:axId val="90326528"/>
        <c:scaling>
          <c:orientation val="minMax"/>
        </c:scaling>
        <c:axPos val="b"/>
        <c:numFmt formatCode="General" sourceLinked="1"/>
        <c:tickLblPos val="nextTo"/>
        <c:crossAx val="90328064"/>
        <c:crosses val="autoZero"/>
        <c:auto val="1"/>
        <c:lblAlgn val="ctr"/>
        <c:lblOffset val="100"/>
      </c:catAx>
      <c:valAx>
        <c:axId val="90328064"/>
        <c:scaling>
          <c:orientation val="minMax"/>
        </c:scaling>
        <c:axPos val="l"/>
        <c:majorGridlines/>
        <c:numFmt formatCode="General" sourceLinked="1"/>
        <c:tickLblPos val="nextTo"/>
        <c:crossAx val="90326528"/>
        <c:crosses val="autoZero"/>
        <c:crossBetween val="between"/>
      </c:valAx>
    </c:plotArea>
    <c:legend>
      <c:legendPos val="r"/>
    </c:legend>
    <c:plotVisOnly val="1"/>
  </c:chart>
  <c:txPr>
    <a:bodyPr/>
    <a:lstStyle/>
    <a:p>
      <a:pPr>
        <a:defRPr sz="18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TB deaths /100,000 population</c:v>
                </c:pt>
              </c:strCache>
            </c:strRef>
          </c:tx>
          <c:dLbls>
            <c:showVal val="1"/>
          </c:dLbls>
          <c:cat>
            <c:numRef>
              <c:f>Sheet1!$A$2:$A$5</c:f>
              <c:numCache>
                <c:formatCode>General</c:formatCode>
                <c:ptCount val="4"/>
                <c:pt idx="0">
                  <c:v>1990</c:v>
                </c:pt>
                <c:pt idx="1">
                  <c:v>2002</c:v>
                </c:pt>
                <c:pt idx="2">
                  <c:v>2003</c:v>
                </c:pt>
                <c:pt idx="3">
                  <c:v>2006</c:v>
                </c:pt>
              </c:numCache>
            </c:numRef>
          </c:cat>
          <c:val>
            <c:numRef>
              <c:f>Sheet1!$B$2:$B$5</c:f>
              <c:numCache>
                <c:formatCode>General</c:formatCode>
                <c:ptCount val="4"/>
                <c:pt idx="0">
                  <c:v>57</c:v>
                </c:pt>
                <c:pt idx="1">
                  <c:v>37</c:v>
                </c:pt>
                <c:pt idx="2">
                  <c:v>33</c:v>
                </c:pt>
                <c:pt idx="3">
                  <c:v>28</c:v>
                </c:pt>
              </c:numCache>
            </c:numRef>
          </c:val>
        </c:ser>
        <c:ser>
          <c:idx val="1"/>
          <c:order val="1"/>
          <c:tx>
            <c:strRef>
              <c:f>Sheet1!$C$1</c:f>
              <c:strCache>
                <c:ptCount val="1"/>
                <c:pt idx="0">
                  <c:v>Prevelence of TB</c:v>
                </c:pt>
              </c:strCache>
            </c:strRef>
          </c:tx>
          <c:cat>
            <c:numRef>
              <c:f>Sheet1!$A$2:$A$5</c:f>
              <c:numCache>
                <c:formatCode>General</c:formatCode>
                <c:ptCount val="4"/>
                <c:pt idx="0">
                  <c:v>1990</c:v>
                </c:pt>
                <c:pt idx="1">
                  <c:v>2002</c:v>
                </c:pt>
                <c:pt idx="2">
                  <c:v>2003</c:v>
                </c:pt>
                <c:pt idx="3">
                  <c:v>2006</c:v>
                </c:pt>
              </c:numCache>
            </c:numRef>
          </c:cat>
          <c:val>
            <c:numRef>
              <c:f>Sheet1!$C$2:$C$5</c:f>
              <c:numCache>
                <c:formatCode>General</c:formatCode>
                <c:ptCount val="4"/>
                <c:pt idx="0">
                  <c:v>0</c:v>
                </c:pt>
                <c:pt idx="1">
                  <c:v>0</c:v>
                </c:pt>
                <c:pt idx="2">
                  <c:v>0</c:v>
                </c:pt>
                <c:pt idx="3">
                  <c:v>0</c:v>
                </c:pt>
              </c:numCache>
            </c:numRef>
          </c:val>
        </c:ser>
        <c:axId val="90679552"/>
        <c:axId val="90685440"/>
      </c:barChart>
      <c:catAx>
        <c:axId val="90679552"/>
        <c:scaling>
          <c:orientation val="minMax"/>
        </c:scaling>
        <c:axPos val="b"/>
        <c:numFmt formatCode="General" sourceLinked="1"/>
        <c:tickLblPos val="nextTo"/>
        <c:crossAx val="90685440"/>
        <c:crosses val="autoZero"/>
        <c:auto val="1"/>
        <c:lblAlgn val="ctr"/>
        <c:lblOffset val="100"/>
      </c:catAx>
      <c:valAx>
        <c:axId val="90685440"/>
        <c:scaling>
          <c:orientation val="minMax"/>
        </c:scaling>
        <c:axPos val="l"/>
        <c:majorGridlines/>
        <c:numFmt formatCode="General" sourceLinked="1"/>
        <c:tickLblPos val="nextTo"/>
        <c:crossAx val="90679552"/>
        <c:crosses val="autoZero"/>
        <c:crossBetween val="between"/>
      </c:valAx>
    </c:plotArea>
    <c:plotVisOnly val="1"/>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clustered"/>
        <c:ser>
          <c:idx val="0"/>
          <c:order val="0"/>
          <c:tx>
            <c:strRef>
              <c:f>Sheet1!$B$1</c:f>
              <c:strCache>
                <c:ptCount val="1"/>
                <c:pt idx="0">
                  <c:v>Rural</c:v>
                </c:pt>
              </c:strCache>
            </c:strRef>
          </c:tx>
          <c:dLbls>
            <c:showVal val="1"/>
          </c:dLbls>
          <c:cat>
            <c:numRef>
              <c:f>Sheet1!$A$2:$A$3</c:f>
              <c:numCache>
                <c:formatCode>General</c:formatCode>
                <c:ptCount val="2"/>
                <c:pt idx="0">
                  <c:v>1991</c:v>
                </c:pt>
                <c:pt idx="1">
                  <c:v>2001</c:v>
                </c:pt>
              </c:numCache>
            </c:numRef>
          </c:cat>
          <c:val>
            <c:numRef>
              <c:f>Sheet1!$B$2:$B$3</c:f>
              <c:numCache>
                <c:formatCode>General</c:formatCode>
                <c:ptCount val="2"/>
                <c:pt idx="0">
                  <c:v>56</c:v>
                </c:pt>
                <c:pt idx="1">
                  <c:v>87</c:v>
                </c:pt>
              </c:numCache>
            </c:numRef>
          </c:val>
        </c:ser>
        <c:ser>
          <c:idx val="1"/>
          <c:order val="1"/>
          <c:tx>
            <c:strRef>
              <c:f>Sheet1!$C$1</c:f>
              <c:strCache>
                <c:ptCount val="1"/>
                <c:pt idx="0">
                  <c:v>Urban </c:v>
                </c:pt>
              </c:strCache>
            </c:strRef>
          </c:tx>
          <c:dLbls>
            <c:showVal val="1"/>
          </c:dLbls>
          <c:cat>
            <c:numRef>
              <c:f>Sheet1!$A$2:$A$3</c:f>
              <c:numCache>
                <c:formatCode>General</c:formatCode>
                <c:ptCount val="2"/>
                <c:pt idx="0">
                  <c:v>1991</c:v>
                </c:pt>
                <c:pt idx="1">
                  <c:v>2001</c:v>
                </c:pt>
              </c:numCache>
            </c:numRef>
          </c:cat>
          <c:val>
            <c:numRef>
              <c:f>Sheet1!$C$2:$C$3</c:f>
              <c:numCache>
                <c:formatCode>General</c:formatCode>
                <c:ptCount val="2"/>
                <c:pt idx="0">
                  <c:v>81</c:v>
                </c:pt>
                <c:pt idx="1">
                  <c:v>82</c:v>
                </c:pt>
              </c:numCache>
            </c:numRef>
          </c:val>
        </c:ser>
        <c:ser>
          <c:idx val="2"/>
          <c:order val="2"/>
          <c:tx>
            <c:strRef>
              <c:f>Sheet1!$D$1</c:f>
              <c:strCache>
                <c:ptCount val="1"/>
                <c:pt idx="0">
                  <c:v>Total</c:v>
                </c:pt>
              </c:strCache>
            </c:strRef>
          </c:tx>
          <c:dLbls>
            <c:showVal val="1"/>
          </c:dLbls>
          <c:cat>
            <c:numRef>
              <c:f>Sheet1!$A$2:$A$3</c:f>
              <c:numCache>
                <c:formatCode>General</c:formatCode>
                <c:ptCount val="2"/>
                <c:pt idx="0">
                  <c:v>1991</c:v>
                </c:pt>
                <c:pt idx="1">
                  <c:v>2001</c:v>
                </c:pt>
              </c:numCache>
            </c:numRef>
          </c:cat>
          <c:val>
            <c:numRef>
              <c:f>Sheet1!$D$2:$D$3</c:f>
              <c:numCache>
                <c:formatCode>General</c:formatCode>
                <c:ptCount val="2"/>
                <c:pt idx="0">
                  <c:v>62</c:v>
                </c:pt>
                <c:pt idx="1">
                  <c:v>85</c:v>
                </c:pt>
              </c:numCache>
            </c:numRef>
          </c:val>
        </c:ser>
        <c:axId val="91032576"/>
        <c:axId val="91054848"/>
      </c:barChart>
      <c:catAx>
        <c:axId val="91032576"/>
        <c:scaling>
          <c:orientation val="minMax"/>
        </c:scaling>
        <c:axPos val="b"/>
        <c:numFmt formatCode="General" sourceLinked="1"/>
        <c:tickLblPos val="nextTo"/>
        <c:crossAx val="91054848"/>
        <c:crosses val="autoZero"/>
        <c:auto val="1"/>
        <c:lblAlgn val="ctr"/>
        <c:lblOffset val="100"/>
      </c:catAx>
      <c:valAx>
        <c:axId val="91054848"/>
        <c:scaling>
          <c:orientation val="minMax"/>
        </c:scaling>
        <c:axPos val="l"/>
        <c:majorGridlines/>
        <c:numFmt formatCode="General" sourceLinked="1"/>
        <c:tickLblPos val="nextTo"/>
        <c:crossAx val="91032576"/>
        <c:crosses val="autoZero"/>
        <c:crossBetween val="between"/>
      </c:valAx>
    </c:plotArea>
    <c:legend>
      <c:legendPos val="r"/>
    </c:legend>
    <c:plotVisOnly val="1"/>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Rural</c:v>
                </c:pt>
              </c:strCache>
            </c:strRef>
          </c:tx>
          <c:dLbls>
            <c:showVal val="1"/>
          </c:dLbls>
          <c:cat>
            <c:numRef>
              <c:f>Sheet1!$A$2:$A$3</c:f>
              <c:numCache>
                <c:formatCode>General</c:formatCode>
                <c:ptCount val="2"/>
                <c:pt idx="0">
                  <c:v>1991</c:v>
                </c:pt>
                <c:pt idx="1">
                  <c:v>2001</c:v>
                </c:pt>
              </c:numCache>
            </c:numRef>
          </c:cat>
          <c:val>
            <c:numRef>
              <c:f>Sheet1!$B$2:$B$3</c:f>
              <c:numCache>
                <c:formatCode>General</c:formatCode>
                <c:ptCount val="2"/>
                <c:pt idx="0">
                  <c:v>9</c:v>
                </c:pt>
                <c:pt idx="1">
                  <c:v>32</c:v>
                </c:pt>
              </c:numCache>
            </c:numRef>
          </c:val>
        </c:ser>
        <c:ser>
          <c:idx val="1"/>
          <c:order val="1"/>
          <c:tx>
            <c:strRef>
              <c:f>Sheet1!$C$1</c:f>
              <c:strCache>
                <c:ptCount val="1"/>
                <c:pt idx="0">
                  <c:v>Urban</c:v>
                </c:pt>
              </c:strCache>
            </c:strRef>
          </c:tx>
          <c:dLbls>
            <c:showVal val="1"/>
          </c:dLbls>
          <c:cat>
            <c:numRef>
              <c:f>Sheet1!$A$2:$A$3</c:f>
              <c:numCache>
                <c:formatCode>General</c:formatCode>
                <c:ptCount val="2"/>
                <c:pt idx="0">
                  <c:v>1991</c:v>
                </c:pt>
                <c:pt idx="1">
                  <c:v>2001</c:v>
                </c:pt>
              </c:numCache>
            </c:numRef>
          </c:cat>
          <c:val>
            <c:numRef>
              <c:f>Sheet1!$C$2:$C$3</c:f>
              <c:numCache>
                <c:formatCode>General</c:formatCode>
                <c:ptCount val="2"/>
                <c:pt idx="0">
                  <c:v>47</c:v>
                </c:pt>
                <c:pt idx="1">
                  <c:v>63</c:v>
                </c:pt>
              </c:numCache>
            </c:numRef>
          </c:val>
        </c:ser>
        <c:axId val="91186688"/>
        <c:axId val="91188224"/>
      </c:barChart>
      <c:catAx>
        <c:axId val="91186688"/>
        <c:scaling>
          <c:orientation val="minMax"/>
        </c:scaling>
        <c:axPos val="b"/>
        <c:numFmt formatCode="General" sourceLinked="1"/>
        <c:tickLblPos val="nextTo"/>
        <c:crossAx val="91188224"/>
        <c:crosses val="autoZero"/>
        <c:auto val="1"/>
        <c:lblAlgn val="ctr"/>
        <c:lblOffset val="100"/>
      </c:catAx>
      <c:valAx>
        <c:axId val="91188224"/>
        <c:scaling>
          <c:orientation val="minMax"/>
        </c:scaling>
        <c:axPos val="l"/>
        <c:majorGridlines/>
        <c:numFmt formatCode="General" sourceLinked="1"/>
        <c:tickLblPos val="nextTo"/>
        <c:crossAx val="91186688"/>
        <c:crosses val="autoZero"/>
        <c:crossBetween val="between"/>
      </c:valAx>
    </c:plotArea>
    <c:legend>
      <c:legendPos val="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5"/>
  <c:chart>
    <c:title>
      <c:tx>
        <c:rich>
          <a:bodyPr/>
          <a:lstStyle/>
          <a:p>
            <a:pPr>
              <a:defRPr/>
            </a:pPr>
            <a:r>
              <a:rPr lang="en-US"/>
              <a:t>Proportion of seats held by women in national parliament (Lok Sabha)</a:t>
            </a:r>
          </a:p>
          <a:p>
            <a:pPr>
              <a:defRPr/>
            </a:pPr>
            <a:endParaRPr lang="en-US"/>
          </a:p>
        </c:rich>
      </c:tx>
      <c:layout/>
    </c:title>
    <c:plotArea>
      <c:layout>
        <c:manualLayout>
          <c:layoutTarget val="inner"/>
          <c:xMode val="edge"/>
          <c:yMode val="edge"/>
          <c:x val="0.11107103018372701"/>
          <c:y val="0.29871875000000031"/>
          <c:w val="0.88476230314960558"/>
          <c:h val="0.56998720472440945"/>
        </c:manualLayout>
      </c:layout>
      <c:barChart>
        <c:barDir val="col"/>
        <c:grouping val="clustered"/>
        <c:ser>
          <c:idx val="0"/>
          <c:order val="0"/>
          <c:tx>
            <c:strRef>
              <c:f>Sheet1!$B$1</c:f>
              <c:strCache>
                <c:ptCount val="1"/>
                <c:pt idx="0">
                  <c:v>Series 1</c:v>
                </c:pt>
              </c:strCache>
            </c:strRef>
          </c:tx>
          <c:dLbls>
            <c:showVal val="1"/>
          </c:dLbls>
          <c:cat>
            <c:strRef>
              <c:f>Sheet1!$A$2:$A$6</c:f>
              <c:strCache>
                <c:ptCount val="5"/>
                <c:pt idx="0">
                  <c:v>1st  </c:v>
                </c:pt>
                <c:pt idx="1">
                  <c:v>6th </c:v>
                </c:pt>
                <c:pt idx="2">
                  <c:v>13th </c:v>
                </c:pt>
                <c:pt idx="3">
                  <c:v>14th</c:v>
                </c:pt>
                <c:pt idx="4">
                  <c:v>15th</c:v>
                </c:pt>
              </c:strCache>
            </c:strRef>
          </c:cat>
          <c:val>
            <c:numRef>
              <c:f>Sheet1!$B$2:$B$6</c:f>
              <c:numCache>
                <c:formatCode>General</c:formatCode>
                <c:ptCount val="5"/>
                <c:pt idx="0">
                  <c:v>4.4000000000000004</c:v>
                </c:pt>
                <c:pt idx="1">
                  <c:v>3.8</c:v>
                </c:pt>
                <c:pt idx="2">
                  <c:v>9.2000000000000011</c:v>
                </c:pt>
                <c:pt idx="3">
                  <c:v>8</c:v>
                </c:pt>
                <c:pt idx="4">
                  <c:v>10.61</c:v>
                </c:pt>
              </c:numCache>
            </c:numRef>
          </c:val>
        </c:ser>
        <c:axId val="87959424"/>
        <c:axId val="87960960"/>
      </c:barChart>
      <c:catAx>
        <c:axId val="87959424"/>
        <c:scaling>
          <c:orientation val="minMax"/>
        </c:scaling>
        <c:axPos val="b"/>
        <c:majorGridlines/>
        <c:tickLblPos val="nextTo"/>
        <c:crossAx val="87960960"/>
        <c:crosses val="autoZero"/>
        <c:auto val="1"/>
        <c:lblAlgn val="ctr"/>
        <c:lblOffset val="100"/>
      </c:catAx>
      <c:valAx>
        <c:axId val="87960960"/>
        <c:scaling>
          <c:orientation val="minMax"/>
        </c:scaling>
        <c:axPos val="l"/>
        <c:majorGridlines/>
        <c:numFmt formatCode="General" sourceLinked="1"/>
        <c:tickLblPos val="nextTo"/>
        <c:crossAx val="87959424"/>
        <c:crosses val="autoZero"/>
        <c:crossBetween val="between"/>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clustered"/>
        <c:ser>
          <c:idx val="0"/>
          <c:order val="0"/>
          <c:tx>
            <c:strRef>
              <c:f>Sheet1!$B$1</c:f>
              <c:strCache>
                <c:ptCount val="1"/>
                <c:pt idx="0">
                  <c:v>Rural</c:v>
                </c:pt>
              </c:strCache>
            </c:strRef>
          </c:tx>
          <c:dLbls>
            <c:txPr>
              <a:bodyPr rot="0" vert="horz"/>
              <a:lstStyle/>
              <a:p>
                <a:pPr>
                  <a:defRPr sz="2000" b="1"/>
                </a:pPr>
                <a:endParaRPr lang="en-US"/>
              </a:p>
            </c:txPr>
            <c:showVal val="1"/>
          </c:dLbls>
          <c:cat>
            <c:strRef>
              <c:f>Sheet1!$A$2:$A$3</c:f>
              <c:strCache>
                <c:ptCount val="2"/>
                <c:pt idx="0">
                  <c:v>1988-92</c:v>
                </c:pt>
                <c:pt idx="1">
                  <c:v>1998-2000</c:v>
                </c:pt>
              </c:strCache>
            </c:strRef>
          </c:cat>
          <c:val>
            <c:numRef>
              <c:f>Sheet1!$B$2:$B$3</c:f>
              <c:numCache>
                <c:formatCode>General</c:formatCode>
                <c:ptCount val="2"/>
                <c:pt idx="0">
                  <c:v>136.53</c:v>
                </c:pt>
                <c:pt idx="1">
                  <c:v>107.38</c:v>
                </c:pt>
              </c:numCache>
            </c:numRef>
          </c:val>
        </c:ser>
        <c:ser>
          <c:idx val="1"/>
          <c:order val="1"/>
          <c:tx>
            <c:strRef>
              <c:f>Sheet1!$C$1</c:f>
              <c:strCache>
                <c:ptCount val="1"/>
                <c:pt idx="0">
                  <c:v>Urban</c:v>
                </c:pt>
              </c:strCache>
            </c:strRef>
          </c:tx>
          <c:dLbls>
            <c:txPr>
              <a:bodyPr rot="-5400000" vert="horz"/>
              <a:lstStyle/>
              <a:p>
                <a:pPr>
                  <a:defRPr sz="2000" b="1"/>
                </a:pPr>
                <a:endParaRPr lang="en-US"/>
              </a:p>
            </c:txPr>
            <c:showVal val="1"/>
          </c:dLbls>
          <c:cat>
            <c:strRef>
              <c:f>Sheet1!$A$2:$A$3</c:f>
              <c:strCache>
                <c:ptCount val="2"/>
                <c:pt idx="0">
                  <c:v>1988-92</c:v>
                </c:pt>
                <c:pt idx="1">
                  <c:v>1998-2000</c:v>
                </c:pt>
              </c:strCache>
            </c:strRef>
          </c:cat>
          <c:val>
            <c:numRef>
              <c:f>Sheet1!$C$2:$C$3</c:f>
              <c:numCache>
                <c:formatCode>General</c:formatCode>
                <c:ptCount val="2"/>
                <c:pt idx="0">
                  <c:v>75.95</c:v>
                </c:pt>
                <c:pt idx="1">
                  <c:v>60.59</c:v>
                </c:pt>
              </c:numCache>
            </c:numRef>
          </c:val>
        </c:ser>
        <c:ser>
          <c:idx val="2"/>
          <c:order val="2"/>
          <c:tx>
            <c:strRef>
              <c:f>Sheet1!$D$1</c:f>
              <c:strCache>
                <c:ptCount val="1"/>
                <c:pt idx="0">
                  <c:v>Total</c:v>
                </c:pt>
              </c:strCache>
            </c:strRef>
          </c:tx>
          <c:dLbls>
            <c:txPr>
              <a:bodyPr/>
              <a:lstStyle/>
              <a:p>
                <a:pPr>
                  <a:defRPr sz="2000" b="1"/>
                </a:pPr>
                <a:endParaRPr lang="en-US"/>
              </a:p>
            </c:txPr>
            <c:showVal val="1"/>
          </c:dLbls>
          <c:cat>
            <c:strRef>
              <c:f>Sheet1!$A$2:$A$3</c:f>
              <c:strCache>
                <c:ptCount val="2"/>
                <c:pt idx="0">
                  <c:v>1988-92</c:v>
                </c:pt>
                <c:pt idx="1">
                  <c:v>1998-2000</c:v>
                </c:pt>
              </c:strCache>
            </c:strRef>
          </c:cat>
          <c:val>
            <c:numRef>
              <c:f>Sheet1!$D$2:$D$3</c:f>
              <c:numCache>
                <c:formatCode>General</c:formatCode>
                <c:ptCount val="2"/>
                <c:pt idx="0">
                  <c:v>125.1</c:v>
                </c:pt>
                <c:pt idx="1">
                  <c:v>98.1</c:v>
                </c:pt>
              </c:numCache>
            </c:numRef>
          </c:val>
        </c:ser>
        <c:shape val="box"/>
        <c:axId val="89046016"/>
        <c:axId val="89047808"/>
        <c:axId val="0"/>
      </c:bar3DChart>
      <c:catAx>
        <c:axId val="89046016"/>
        <c:scaling>
          <c:orientation val="minMax"/>
        </c:scaling>
        <c:axPos val="b"/>
        <c:tickLblPos val="nextTo"/>
        <c:crossAx val="89047808"/>
        <c:crosses val="autoZero"/>
        <c:auto val="1"/>
        <c:lblAlgn val="ctr"/>
        <c:lblOffset val="100"/>
      </c:catAx>
      <c:valAx>
        <c:axId val="89047808"/>
        <c:scaling>
          <c:orientation val="minMax"/>
        </c:scaling>
        <c:axPos val="l"/>
        <c:majorGridlines/>
        <c:numFmt formatCode="General" sourceLinked="1"/>
        <c:tickLblPos val="nextTo"/>
        <c:crossAx val="89046016"/>
        <c:crosses val="autoZero"/>
        <c:crossBetween val="between"/>
      </c:valAx>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clustered"/>
        <c:ser>
          <c:idx val="0"/>
          <c:order val="0"/>
          <c:tx>
            <c:strRef>
              <c:f>Sheet1!$B$1</c:f>
              <c:strCache>
                <c:ptCount val="1"/>
                <c:pt idx="0">
                  <c:v>Rural</c:v>
                </c:pt>
              </c:strCache>
            </c:strRef>
          </c:tx>
          <c:dLbls>
            <c:txPr>
              <a:bodyPr/>
              <a:lstStyle/>
              <a:p>
                <a:pPr>
                  <a:defRPr b="1"/>
                </a:pPr>
                <a:endParaRPr lang="en-US"/>
              </a:p>
            </c:txPr>
            <c:showVal val="1"/>
          </c:dLbls>
          <c:cat>
            <c:strRef>
              <c:f>Sheet1!$A$2:$A$4</c:f>
              <c:strCache>
                <c:ptCount val="3"/>
                <c:pt idx="0">
                  <c:v>NFHS 1</c:v>
                </c:pt>
                <c:pt idx="1">
                  <c:v>NFHS 2</c:v>
                </c:pt>
                <c:pt idx="2">
                  <c:v>NFHS  3</c:v>
                </c:pt>
              </c:strCache>
            </c:strRef>
          </c:cat>
          <c:val>
            <c:numRef>
              <c:f>Sheet1!$B$2:$B$4</c:f>
              <c:numCache>
                <c:formatCode>General</c:formatCode>
                <c:ptCount val="3"/>
                <c:pt idx="0">
                  <c:v>119</c:v>
                </c:pt>
                <c:pt idx="1">
                  <c:v>103.7</c:v>
                </c:pt>
                <c:pt idx="2">
                  <c:v>82</c:v>
                </c:pt>
              </c:numCache>
            </c:numRef>
          </c:val>
        </c:ser>
        <c:ser>
          <c:idx val="1"/>
          <c:order val="1"/>
          <c:tx>
            <c:strRef>
              <c:f>Sheet1!$C$1</c:f>
              <c:strCache>
                <c:ptCount val="1"/>
                <c:pt idx="0">
                  <c:v>Urban</c:v>
                </c:pt>
              </c:strCache>
            </c:strRef>
          </c:tx>
          <c:dLbls>
            <c:txPr>
              <a:bodyPr/>
              <a:lstStyle/>
              <a:p>
                <a:pPr>
                  <a:defRPr sz="2000" b="1" i="0" u="none" baseline="0">
                    <a:solidFill>
                      <a:schemeClr val="accent3">
                        <a:lumMod val="75000"/>
                      </a:schemeClr>
                    </a:solidFill>
                  </a:defRPr>
                </a:pPr>
                <a:endParaRPr lang="en-US"/>
              </a:p>
            </c:txPr>
            <c:showVal val="1"/>
          </c:dLbls>
          <c:cat>
            <c:strRef>
              <c:f>Sheet1!$A$2:$A$4</c:f>
              <c:strCache>
                <c:ptCount val="3"/>
                <c:pt idx="0">
                  <c:v>NFHS 1</c:v>
                </c:pt>
                <c:pt idx="1">
                  <c:v>NFHS 2</c:v>
                </c:pt>
                <c:pt idx="2">
                  <c:v>NFHS  3</c:v>
                </c:pt>
              </c:strCache>
            </c:strRef>
          </c:cat>
          <c:val>
            <c:numRef>
              <c:f>Sheet1!$C$2:$C$4</c:f>
              <c:numCache>
                <c:formatCode>General</c:formatCode>
                <c:ptCount val="3"/>
                <c:pt idx="0">
                  <c:v>74.599999999999994</c:v>
                </c:pt>
                <c:pt idx="1">
                  <c:v>63.1</c:v>
                </c:pt>
                <c:pt idx="2">
                  <c:v>51.7</c:v>
                </c:pt>
              </c:numCache>
            </c:numRef>
          </c:val>
        </c:ser>
        <c:ser>
          <c:idx val="2"/>
          <c:order val="2"/>
          <c:tx>
            <c:strRef>
              <c:f>Sheet1!$D$1</c:f>
              <c:strCache>
                <c:ptCount val="1"/>
                <c:pt idx="0">
                  <c:v>Total</c:v>
                </c:pt>
              </c:strCache>
            </c:strRef>
          </c:tx>
          <c:dLbls>
            <c:txPr>
              <a:bodyPr/>
              <a:lstStyle/>
              <a:p>
                <a:pPr>
                  <a:defRPr sz="2250" kern="2000" spc="-130" baseline="0"/>
                </a:pPr>
                <a:endParaRPr lang="en-US"/>
              </a:p>
            </c:txPr>
            <c:showVal val="1"/>
          </c:dLbls>
          <c:cat>
            <c:strRef>
              <c:f>Sheet1!$A$2:$A$4</c:f>
              <c:strCache>
                <c:ptCount val="3"/>
                <c:pt idx="0">
                  <c:v>NFHS 1</c:v>
                </c:pt>
                <c:pt idx="1">
                  <c:v>NFHS 2</c:v>
                </c:pt>
                <c:pt idx="2">
                  <c:v>NFHS  3</c:v>
                </c:pt>
              </c:strCache>
            </c:strRef>
          </c:cat>
          <c:val>
            <c:numRef>
              <c:f>Sheet1!$D$2:$D$4</c:f>
              <c:numCache>
                <c:formatCode>General</c:formatCode>
                <c:ptCount val="3"/>
                <c:pt idx="0">
                  <c:v>109</c:v>
                </c:pt>
                <c:pt idx="1">
                  <c:v>95</c:v>
                </c:pt>
                <c:pt idx="2">
                  <c:v>74</c:v>
                </c:pt>
              </c:numCache>
            </c:numRef>
          </c:val>
        </c:ser>
        <c:shape val="box"/>
        <c:axId val="89070592"/>
        <c:axId val="89076480"/>
        <c:axId val="0"/>
      </c:bar3DChart>
      <c:catAx>
        <c:axId val="89070592"/>
        <c:scaling>
          <c:orientation val="minMax"/>
        </c:scaling>
        <c:axPos val="b"/>
        <c:tickLblPos val="nextTo"/>
        <c:crossAx val="89076480"/>
        <c:crosses val="autoZero"/>
        <c:auto val="1"/>
        <c:lblAlgn val="ctr"/>
        <c:lblOffset val="100"/>
      </c:catAx>
      <c:valAx>
        <c:axId val="89076480"/>
        <c:scaling>
          <c:orientation val="minMax"/>
        </c:scaling>
        <c:axPos val="l"/>
        <c:majorGridlines/>
        <c:numFmt formatCode="General" sourceLinked="1"/>
        <c:tickLblPos val="nextTo"/>
        <c:crossAx val="89070592"/>
        <c:crosses val="autoZero"/>
        <c:crossBetween val="between"/>
      </c:valAx>
    </c:plotArea>
    <c:legend>
      <c:legendPos val="r"/>
      <c:layout/>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clustered"/>
        <c:ser>
          <c:idx val="0"/>
          <c:order val="0"/>
          <c:tx>
            <c:strRef>
              <c:f>Sheet1!$B$1</c:f>
              <c:strCache>
                <c:ptCount val="1"/>
                <c:pt idx="0">
                  <c:v>Rural</c:v>
                </c:pt>
              </c:strCache>
            </c:strRef>
          </c:tx>
          <c:dLbls>
            <c:txPr>
              <a:bodyPr/>
              <a:lstStyle/>
              <a:p>
                <a:pPr>
                  <a:defRPr b="1"/>
                </a:pPr>
                <a:endParaRPr lang="en-US"/>
              </a:p>
            </c:txPr>
            <c:showVal val="1"/>
          </c:dLbls>
          <c:cat>
            <c:strRef>
              <c:f>Sheet1!$A$2:$A$5</c:f>
              <c:strCache>
                <c:ptCount val="4"/>
                <c:pt idx="0">
                  <c:v>NFHS 1</c:v>
                </c:pt>
                <c:pt idx="1">
                  <c:v>NFHS 2</c:v>
                </c:pt>
                <c:pt idx="2">
                  <c:v>NFHS  3</c:v>
                </c:pt>
                <c:pt idx="3">
                  <c:v>Target(2015)</c:v>
                </c:pt>
              </c:strCache>
            </c:strRef>
          </c:cat>
          <c:val>
            <c:numRef>
              <c:f>Sheet1!$B$2:$B$5</c:f>
              <c:numCache>
                <c:formatCode>General</c:formatCode>
                <c:ptCount val="4"/>
                <c:pt idx="0">
                  <c:v>119</c:v>
                </c:pt>
                <c:pt idx="1">
                  <c:v>103.7</c:v>
                </c:pt>
                <c:pt idx="2">
                  <c:v>82</c:v>
                </c:pt>
              </c:numCache>
            </c:numRef>
          </c:val>
        </c:ser>
        <c:ser>
          <c:idx val="1"/>
          <c:order val="1"/>
          <c:tx>
            <c:strRef>
              <c:f>Sheet1!$C$1</c:f>
              <c:strCache>
                <c:ptCount val="1"/>
                <c:pt idx="0">
                  <c:v>Urban</c:v>
                </c:pt>
              </c:strCache>
            </c:strRef>
          </c:tx>
          <c:dLbls>
            <c:dLbl>
              <c:idx val="0"/>
              <c:layout>
                <c:manualLayout>
                  <c:x val="0"/>
                  <c:y val="0.11818181818181818"/>
                </c:manualLayout>
              </c:layout>
              <c:showVal val="1"/>
            </c:dLbl>
            <c:dLbl>
              <c:idx val="1"/>
              <c:layout>
                <c:manualLayout>
                  <c:x val="-5.5555555555555558E-3"/>
                  <c:y val="0.11818181818181824"/>
                </c:manualLayout>
              </c:layout>
              <c:showVal val="1"/>
            </c:dLbl>
            <c:dLbl>
              <c:idx val="2"/>
              <c:layout>
                <c:manualLayout>
                  <c:x val="1.8518518518518528E-3"/>
                  <c:y val="0.10303030303030303"/>
                </c:manualLayout>
              </c:layout>
              <c:showVal val="1"/>
            </c:dLbl>
            <c:txPr>
              <a:bodyPr rot="-5400000" vert="horz"/>
              <a:lstStyle/>
              <a:p>
                <a:pPr>
                  <a:defRPr sz="1600" b="1" i="0" u="none" baseline="0">
                    <a:solidFill>
                      <a:schemeClr val="bg1"/>
                    </a:solidFill>
                  </a:defRPr>
                </a:pPr>
                <a:endParaRPr lang="en-US"/>
              </a:p>
            </c:txPr>
            <c:showVal val="1"/>
          </c:dLbls>
          <c:cat>
            <c:strRef>
              <c:f>Sheet1!$A$2:$A$5</c:f>
              <c:strCache>
                <c:ptCount val="4"/>
                <c:pt idx="0">
                  <c:v>NFHS 1</c:v>
                </c:pt>
                <c:pt idx="1">
                  <c:v>NFHS 2</c:v>
                </c:pt>
                <c:pt idx="2">
                  <c:v>NFHS  3</c:v>
                </c:pt>
                <c:pt idx="3">
                  <c:v>Target(2015)</c:v>
                </c:pt>
              </c:strCache>
            </c:strRef>
          </c:cat>
          <c:val>
            <c:numRef>
              <c:f>Sheet1!$C$2:$C$5</c:f>
              <c:numCache>
                <c:formatCode>General</c:formatCode>
                <c:ptCount val="4"/>
                <c:pt idx="0">
                  <c:v>74.599999999999994</c:v>
                </c:pt>
                <c:pt idx="1">
                  <c:v>63.1</c:v>
                </c:pt>
                <c:pt idx="2">
                  <c:v>51.7</c:v>
                </c:pt>
              </c:numCache>
            </c:numRef>
          </c:val>
        </c:ser>
        <c:ser>
          <c:idx val="2"/>
          <c:order val="2"/>
          <c:tx>
            <c:strRef>
              <c:f>Sheet1!$D$1</c:f>
              <c:strCache>
                <c:ptCount val="1"/>
                <c:pt idx="0">
                  <c:v>Total</c:v>
                </c:pt>
              </c:strCache>
            </c:strRef>
          </c:tx>
          <c:dLbls>
            <c:txPr>
              <a:bodyPr/>
              <a:lstStyle/>
              <a:p>
                <a:pPr>
                  <a:defRPr sz="2250" kern="2000" spc="-130" baseline="0"/>
                </a:pPr>
                <a:endParaRPr lang="en-US"/>
              </a:p>
            </c:txPr>
            <c:showVal val="1"/>
          </c:dLbls>
          <c:cat>
            <c:strRef>
              <c:f>Sheet1!$A$2:$A$5</c:f>
              <c:strCache>
                <c:ptCount val="4"/>
                <c:pt idx="0">
                  <c:v>NFHS 1</c:v>
                </c:pt>
                <c:pt idx="1">
                  <c:v>NFHS 2</c:v>
                </c:pt>
                <c:pt idx="2">
                  <c:v>NFHS  3</c:v>
                </c:pt>
                <c:pt idx="3">
                  <c:v>Target(2015)</c:v>
                </c:pt>
              </c:strCache>
            </c:strRef>
          </c:cat>
          <c:val>
            <c:numRef>
              <c:f>Sheet1!$D$2:$D$5</c:f>
              <c:numCache>
                <c:formatCode>General</c:formatCode>
                <c:ptCount val="4"/>
                <c:pt idx="0">
                  <c:v>109</c:v>
                </c:pt>
                <c:pt idx="1">
                  <c:v>95</c:v>
                </c:pt>
                <c:pt idx="2">
                  <c:v>74</c:v>
                </c:pt>
                <c:pt idx="3">
                  <c:v>42</c:v>
                </c:pt>
              </c:numCache>
            </c:numRef>
          </c:val>
        </c:ser>
        <c:shape val="box"/>
        <c:axId val="88903680"/>
        <c:axId val="88905216"/>
        <c:axId val="0"/>
      </c:bar3DChart>
      <c:catAx>
        <c:axId val="88903680"/>
        <c:scaling>
          <c:orientation val="minMax"/>
        </c:scaling>
        <c:axPos val="b"/>
        <c:tickLblPos val="nextTo"/>
        <c:crossAx val="88905216"/>
        <c:crosses val="autoZero"/>
        <c:auto val="1"/>
        <c:lblAlgn val="ctr"/>
        <c:lblOffset val="100"/>
      </c:catAx>
      <c:valAx>
        <c:axId val="88905216"/>
        <c:scaling>
          <c:orientation val="minMax"/>
        </c:scaling>
        <c:axPos val="l"/>
        <c:majorGridlines/>
        <c:numFmt formatCode="General" sourceLinked="1"/>
        <c:tickLblPos val="nextTo"/>
        <c:crossAx val="88903680"/>
        <c:crosses val="autoZero"/>
        <c:crossBetween val="between"/>
      </c:valAx>
    </c:plotArea>
    <c:legend>
      <c:legendPos val="r"/>
      <c:layout/>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3"/>
  <c:chart>
    <c:title>
      <c:layout/>
    </c:title>
    <c:view3D>
      <c:rotX val="20"/>
      <c:rotY val="40"/>
      <c:perspective val="30"/>
    </c:view3D>
    <c:plotArea>
      <c:layout/>
      <c:line3DChart>
        <c:grouping val="standard"/>
        <c:ser>
          <c:idx val="0"/>
          <c:order val="0"/>
          <c:tx>
            <c:strRef>
              <c:f>Sheet1!$B$1</c:f>
              <c:strCache>
                <c:ptCount val="1"/>
                <c:pt idx="0">
                  <c:v>IMR</c:v>
                </c:pt>
              </c:strCache>
            </c:strRef>
          </c:tx>
          <c:dLbls>
            <c:txPr>
              <a:bodyPr/>
              <a:lstStyle/>
              <a:p>
                <a:pPr>
                  <a:defRPr sz="2320" kern="2100" spc="-100" baseline="0"/>
                </a:pPr>
                <a:endParaRPr lang="en-US"/>
              </a:p>
            </c:txPr>
            <c:showVal val="1"/>
          </c:dLbls>
          <c:cat>
            <c:strRef>
              <c:f>Sheet1!$A$2:$A$8</c:f>
              <c:strCache>
                <c:ptCount val="7"/>
                <c:pt idx="0">
                  <c:v>1990</c:v>
                </c:pt>
                <c:pt idx="1">
                  <c:v>1993</c:v>
                </c:pt>
                <c:pt idx="2">
                  <c:v>1996</c:v>
                </c:pt>
                <c:pt idx="3">
                  <c:v>2000</c:v>
                </c:pt>
                <c:pt idx="4">
                  <c:v>2003</c:v>
                </c:pt>
                <c:pt idx="5">
                  <c:v>2005-06</c:v>
                </c:pt>
                <c:pt idx="6">
                  <c:v>2008</c:v>
                </c:pt>
              </c:strCache>
            </c:strRef>
          </c:cat>
          <c:val>
            <c:numRef>
              <c:f>Sheet1!$B$2:$B$8</c:f>
              <c:numCache>
                <c:formatCode>General</c:formatCode>
                <c:ptCount val="7"/>
                <c:pt idx="0">
                  <c:v>80</c:v>
                </c:pt>
                <c:pt idx="1">
                  <c:v>74</c:v>
                </c:pt>
                <c:pt idx="2">
                  <c:v>72</c:v>
                </c:pt>
                <c:pt idx="3">
                  <c:v>68</c:v>
                </c:pt>
                <c:pt idx="4">
                  <c:v>60</c:v>
                </c:pt>
                <c:pt idx="5">
                  <c:v>57</c:v>
                </c:pt>
                <c:pt idx="6">
                  <c:v>55</c:v>
                </c:pt>
              </c:numCache>
            </c:numRef>
          </c:val>
        </c:ser>
        <c:axId val="89361024"/>
        <c:axId val="89362816"/>
        <c:axId val="88895936"/>
      </c:line3DChart>
      <c:catAx>
        <c:axId val="89361024"/>
        <c:scaling>
          <c:orientation val="minMax"/>
        </c:scaling>
        <c:axPos val="b"/>
        <c:numFmt formatCode="General" sourceLinked="1"/>
        <c:tickLblPos val="nextTo"/>
        <c:crossAx val="89362816"/>
        <c:crosses val="autoZero"/>
        <c:auto val="1"/>
        <c:lblAlgn val="ctr"/>
        <c:lblOffset val="100"/>
      </c:catAx>
      <c:valAx>
        <c:axId val="89362816"/>
        <c:scaling>
          <c:orientation val="minMax"/>
        </c:scaling>
        <c:axPos val="l"/>
        <c:majorGridlines/>
        <c:numFmt formatCode="General" sourceLinked="1"/>
        <c:tickLblPos val="nextTo"/>
        <c:crossAx val="89361024"/>
        <c:crosses val="autoZero"/>
        <c:crossBetween val="between"/>
      </c:valAx>
      <c:serAx>
        <c:axId val="88895936"/>
        <c:scaling>
          <c:orientation val="minMax"/>
        </c:scaling>
        <c:axPos val="b"/>
        <c:tickLblPos val="nextTo"/>
        <c:crossAx val="89362816"/>
        <c:crosses val="autoZero"/>
      </c:serAx>
    </c:plotArea>
    <c:legend>
      <c:legendPos val="r"/>
      <c:layout/>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2160" b="1" i="0" u="none" strike="noStrike" baseline="0" dirty="0" smtClean="0"/>
              <a:t>Immunization of child &lt; 12 month against measles</a:t>
            </a:r>
            <a:endParaRPr lang="en-US" dirty="0"/>
          </a:p>
        </c:rich>
      </c:tx>
      <c:layout/>
    </c:title>
    <c:plotArea>
      <c:layout/>
      <c:barChart>
        <c:barDir val="col"/>
        <c:grouping val="clustered"/>
        <c:ser>
          <c:idx val="0"/>
          <c:order val="0"/>
          <c:tx>
            <c:strRef>
              <c:f>Sheet1!$B$1</c:f>
              <c:strCache>
                <c:ptCount val="1"/>
                <c:pt idx="0">
                  <c:v>Series 1</c:v>
                </c:pt>
              </c:strCache>
            </c:strRef>
          </c:tx>
          <c:dLbls>
            <c:showVal val="1"/>
          </c:dLbls>
          <c:cat>
            <c:strRef>
              <c:f>Sheet1!$A$2:$A$4</c:f>
              <c:strCache>
                <c:ptCount val="3"/>
                <c:pt idx="0">
                  <c:v>NFHS 1</c:v>
                </c:pt>
                <c:pt idx="1">
                  <c:v>NFHS 2</c:v>
                </c:pt>
                <c:pt idx="2">
                  <c:v>NFHS 3</c:v>
                </c:pt>
              </c:strCache>
            </c:strRef>
          </c:cat>
          <c:val>
            <c:numRef>
              <c:f>Sheet1!$B$2:$B$4</c:f>
              <c:numCache>
                <c:formatCode>General</c:formatCode>
                <c:ptCount val="3"/>
                <c:pt idx="0">
                  <c:v>42.2</c:v>
                </c:pt>
                <c:pt idx="1">
                  <c:v>50.7</c:v>
                </c:pt>
                <c:pt idx="2">
                  <c:v>48.4</c:v>
                </c:pt>
              </c:numCache>
            </c:numRef>
          </c:val>
        </c:ser>
        <c:axId val="89499904"/>
        <c:axId val="89505792"/>
      </c:barChart>
      <c:catAx>
        <c:axId val="89499904"/>
        <c:scaling>
          <c:orientation val="minMax"/>
        </c:scaling>
        <c:axPos val="b"/>
        <c:tickLblPos val="nextTo"/>
        <c:crossAx val="89505792"/>
        <c:crosses val="autoZero"/>
        <c:auto val="1"/>
        <c:lblAlgn val="ctr"/>
        <c:lblOffset val="100"/>
      </c:catAx>
      <c:valAx>
        <c:axId val="89505792"/>
        <c:scaling>
          <c:orientation val="minMax"/>
        </c:scaling>
        <c:axPos val="l"/>
        <c:majorGridlines/>
        <c:numFmt formatCode="General" sourceLinked="1"/>
        <c:tickLblPos val="nextTo"/>
        <c:crossAx val="89499904"/>
        <c:crosses val="autoZero"/>
        <c:crossBetween val="between"/>
      </c:valAx>
    </c:plotArea>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46"/>
  <c:chart>
    <c:autoTitleDeleted val="1"/>
    <c:plotArea>
      <c:layout/>
      <c:barChart>
        <c:barDir val="col"/>
        <c:grouping val="clustered"/>
        <c:ser>
          <c:idx val="0"/>
          <c:order val="0"/>
          <c:tx>
            <c:strRef>
              <c:f>Sheet1!$B$1</c:f>
              <c:strCache>
                <c:ptCount val="1"/>
                <c:pt idx="0">
                  <c:v>Series 1</c:v>
                </c:pt>
              </c:strCache>
            </c:strRef>
          </c:tx>
          <c:dPt>
            <c:idx val="4"/>
            <c:spPr>
              <a:solidFill>
                <a:srgbClr val="002060"/>
              </a:solidFill>
            </c:spPr>
          </c:dPt>
          <c:dLbls>
            <c:showVal val="1"/>
          </c:dLbls>
          <c:cat>
            <c:strRef>
              <c:f>Sheet1!$A$2:$A$6</c:f>
              <c:strCache>
                <c:ptCount val="5"/>
                <c:pt idx="0">
                  <c:v>1991</c:v>
                </c:pt>
                <c:pt idx="1">
                  <c:v>1998</c:v>
                </c:pt>
                <c:pt idx="2">
                  <c:v>SRS 2003</c:v>
                </c:pt>
                <c:pt idx="3">
                  <c:v>SRS 2004-06</c:v>
                </c:pt>
                <c:pt idx="4">
                  <c:v>2015</c:v>
                </c:pt>
              </c:strCache>
            </c:strRef>
          </c:cat>
          <c:val>
            <c:numRef>
              <c:f>Sheet1!$B$2:$B$6</c:f>
              <c:numCache>
                <c:formatCode>General</c:formatCode>
                <c:ptCount val="5"/>
                <c:pt idx="0">
                  <c:v>437</c:v>
                </c:pt>
                <c:pt idx="1">
                  <c:v>407</c:v>
                </c:pt>
                <c:pt idx="2">
                  <c:v>301</c:v>
                </c:pt>
                <c:pt idx="3">
                  <c:v>254</c:v>
                </c:pt>
                <c:pt idx="4">
                  <c:v>109</c:v>
                </c:pt>
              </c:numCache>
            </c:numRef>
          </c:val>
        </c:ser>
        <c:axId val="89917312"/>
        <c:axId val="89918848"/>
      </c:barChart>
      <c:catAx>
        <c:axId val="89917312"/>
        <c:scaling>
          <c:orientation val="minMax"/>
        </c:scaling>
        <c:axPos val="b"/>
        <c:tickLblPos val="nextTo"/>
        <c:crossAx val="89918848"/>
        <c:crosses val="autoZero"/>
        <c:auto val="1"/>
        <c:lblAlgn val="ctr"/>
        <c:lblOffset val="100"/>
      </c:catAx>
      <c:valAx>
        <c:axId val="89918848"/>
        <c:scaling>
          <c:orientation val="minMax"/>
        </c:scaling>
        <c:axPos val="l"/>
        <c:majorGridlines/>
        <c:numFmt formatCode="General" sourceLinked="1"/>
        <c:tickLblPos val="nextTo"/>
        <c:crossAx val="89917312"/>
        <c:crosses val="autoZero"/>
        <c:crossBetween val="between"/>
      </c:valAx>
    </c:plotArea>
    <c:plotVisOnly val="1"/>
  </c:chart>
  <c:spPr>
    <a:scene3d>
      <a:camera prst="orthographicFront"/>
      <a:lightRig rig="threePt" dir="t"/>
    </a:scene3d>
    <a:sp3d>
      <a:bevelT h="120650"/>
    </a:sp3d>
  </c:spPr>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lineChart>
        <c:grouping val="stacked"/>
        <c:ser>
          <c:idx val="0"/>
          <c:order val="0"/>
          <c:tx>
            <c:strRef>
              <c:f>Sheet1!$B$1</c:f>
              <c:strCache>
                <c:ptCount val="1"/>
                <c:pt idx="0">
                  <c:v>Safe deliveries</c:v>
                </c:pt>
              </c:strCache>
            </c:strRef>
          </c:tx>
          <c:marker>
            <c:symbol val="none"/>
          </c:marker>
          <c:dLbls>
            <c:dLbl>
              <c:idx val="0"/>
              <c:layout>
                <c:manualLayout>
                  <c:x val="-1.6934801016088127E-2"/>
                  <c:y val="2.3809523809523891E-2"/>
                </c:manualLayout>
              </c:layout>
              <c:showVal val="1"/>
            </c:dLbl>
            <c:dLbl>
              <c:idx val="1"/>
              <c:layout>
                <c:manualLayout>
                  <c:x val="-5.080440304826412E-2"/>
                  <c:y val="6.3492063492063544E-2"/>
                </c:manualLayout>
              </c:layout>
              <c:showVal val="1"/>
            </c:dLbl>
            <c:dLbl>
              <c:idx val="2"/>
              <c:layout>
                <c:manualLayout>
                  <c:x val="-5.4191363251481897E-2"/>
                  <c:y val="4.2328042328042333E-2"/>
                </c:manualLayout>
              </c:layout>
              <c:showVal val="1"/>
            </c:dLbl>
            <c:txPr>
              <a:bodyPr/>
              <a:lstStyle/>
              <a:p>
                <a:pPr>
                  <a:defRPr sz="2800" b="1" baseline="0">
                    <a:solidFill>
                      <a:srgbClr val="FF0000"/>
                    </a:solidFill>
                  </a:defRPr>
                </a:pPr>
                <a:endParaRPr lang="en-US"/>
              </a:p>
            </c:txPr>
            <c:showVal val="1"/>
          </c:dLbls>
          <c:cat>
            <c:strRef>
              <c:f>Sheet1!$A$2:$A$4</c:f>
              <c:strCache>
                <c:ptCount val="3"/>
                <c:pt idx="0">
                  <c:v>NFHS 1</c:v>
                </c:pt>
                <c:pt idx="1">
                  <c:v>NFHS 2</c:v>
                </c:pt>
                <c:pt idx="2">
                  <c:v>NFHS 3</c:v>
                </c:pt>
              </c:strCache>
            </c:strRef>
          </c:cat>
          <c:val>
            <c:numRef>
              <c:f>Sheet1!$B$2:$B$4</c:f>
              <c:numCache>
                <c:formatCode>General</c:formatCode>
                <c:ptCount val="3"/>
                <c:pt idx="0">
                  <c:v>34.200000000000003</c:v>
                </c:pt>
                <c:pt idx="1">
                  <c:v>42.3</c:v>
                </c:pt>
                <c:pt idx="2">
                  <c:v>48.8</c:v>
                </c:pt>
              </c:numCache>
            </c:numRef>
          </c:val>
        </c:ser>
        <c:ser>
          <c:idx val="1"/>
          <c:order val="1"/>
          <c:tx>
            <c:strRef>
              <c:f>Sheet1!$C$1</c:f>
              <c:strCache>
                <c:ptCount val="1"/>
                <c:pt idx="0">
                  <c:v>Any ANC visit</c:v>
                </c:pt>
              </c:strCache>
            </c:strRef>
          </c:tx>
          <c:marker>
            <c:symbol val="none"/>
          </c:marker>
          <c:dLbls>
            <c:txPr>
              <a:bodyPr/>
              <a:lstStyle/>
              <a:p>
                <a:pPr>
                  <a:defRPr sz="2000" b="1"/>
                </a:pPr>
                <a:endParaRPr lang="en-US"/>
              </a:p>
            </c:txPr>
            <c:showVal val="1"/>
          </c:dLbls>
          <c:cat>
            <c:strRef>
              <c:f>Sheet1!$A$2:$A$4</c:f>
              <c:strCache>
                <c:ptCount val="3"/>
                <c:pt idx="0">
                  <c:v>NFHS 1</c:v>
                </c:pt>
                <c:pt idx="1">
                  <c:v>NFHS 2</c:v>
                </c:pt>
                <c:pt idx="2">
                  <c:v>NFHS 3</c:v>
                </c:pt>
              </c:strCache>
            </c:strRef>
          </c:cat>
          <c:val>
            <c:numRef>
              <c:f>Sheet1!$C$2:$C$4</c:f>
              <c:numCache>
                <c:formatCode>General</c:formatCode>
                <c:ptCount val="3"/>
                <c:pt idx="0">
                  <c:v>62.3</c:v>
                </c:pt>
                <c:pt idx="1">
                  <c:v>65.400000000000006</c:v>
                </c:pt>
                <c:pt idx="2">
                  <c:v>76.900000000000006</c:v>
                </c:pt>
              </c:numCache>
            </c:numRef>
          </c:val>
        </c:ser>
        <c:ser>
          <c:idx val="2"/>
          <c:order val="2"/>
          <c:tx>
            <c:strRef>
              <c:f>Sheet1!$D$1</c:f>
              <c:strCache>
                <c:ptCount val="1"/>
                <c:pt idx="0">
                  <c:v>TT Injection</c:v>
                </c:pt>
              </c:strCache>
            </c:strRef>
          </c:tx>
          <c:marker>
            <c:symbol val="none"/>
          </c:marker>
          <c:dLbls>
            <c:txPr>
              <a:bodyPr/>
              <a:lstStyle/>
              <a:p>
                <a:pPr>
                  <a:defRPr sz="2000" b="1"/>
                </a:pPr>
                <a:endParaRPr lang="en-US"/>
              </a:p>
            </c:txPr>
            <c:showVal val="1"/>
          </c:dLbls>
          <c:cat>
            <c:strRef>
              <c:f>Sheet1!$A$2:$A$4</c:f>
              <c:strCache>
                <c:ptCount val="3"/>
                <c:pt idx="0">
                  <c:v>NFHS 1</c:v>
                </c:pt>
                <c:pt idx="1">
                  <c:v>NFHS 2</c:v>
                </c:pt>
                <c:pt idx="2">
                  <c:v>NFHS 3</c:v>
                </c:pt>
              </c:strCache>
            </c:strRef>
          </c:cat>
          <c:val>
            <c:numRef>
              <c:f>Sheet1!$D$2:$D$4</c:f>
              <c:numCache>
                <c:formatCode>General</c:formatCode>
                <c:ptCount val="3"/>
                <c:pt idx="0">
                  <c:v>54</c:v>
                </c:pt>
                <c:pt idx="1">
                  <c:v>67</c:v>
                </c:pt>
                <c:pt idx="2">
                  <c:v>76</c:v>
                </c:pt>
              </c:numCache>
            </c:numRef>
          </c:val>
        </c:ser>
        <c:marker val="1"/>
        <c:axId val="90048768"/>
        <c:axId val="90071040"/>
      </c:lineChart>
      <c:catAx>
        <c:axId val="90048768"/>
        <c:scaling>
          <c:orientation val="minMax"/>
        </c:scaling>
        <c:axPos val="b"/>
        <c:tickLblPos val="nextTo"/>
        <c:crossAx val="90071040"/>
        <c:crosses val="autoZero"/>
        <c:auto val="1"/>
        <c:lblAlgn val="ctr"/>
        <c:lblOffset val="100"/>
      </c:catAx>
      <c:valAx>
        <c:axId val="90071040"/>
        <c:scaling>
          <c:orientation val="minMax"/>
        </c:scaling>
        <c:axPos val="l"/>
        <c:majorGridlines/>
        <c:numFmt formatCode="General" sourceLinked="1"/>
        <c:tickLblPos val="nextTo"/>
        <c:crossAx val="90048768"/>
        <c:crosses val="autoZero"/>
        <c:crossBetween val="between"/>
      </c:valAx>
    </c:plotArea>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E2416D-2775-48C5-8F12-AA94CC23E20A}" type="datetimeFigureOut">
              <a:rPr lang="en-US" smtClean="0"/>
              <a:pPr/>
              <a:t>7/2/2009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4AB68A-AB01-40DC-A26F-6840B6701A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636E3C-AFB3-4F3E-9C28-76F89EE01429}" type="datetimeFigureOut">
              <a:rPr lang="en-US" smtClean="0"/>
              <a:pPr/>
              <a:t>7/2/2009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BF5971-A908-419E-B0E0-C42750B00DC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ddws.nic.in/iec.htm" TargetMode="External"/><Relationship Id="rId7" Type="http://schemas.openxmlformats.org/officeDocument/2006/relationships/hyperlink" Target="http://www.ddws.nic.in/rural_sani_marts.htm" TargetMode="External"/><Relationship Id="rId2" Type="http://schemas.openxmlformats.org/officeDocument/2006/relationships/slide" Target="../slides/slide38.xml"/><Relationship Id="rId1" Type="http://schemas.openxmlformats.org/officeDocument/2006/relationships/notesMaster" Target="../notesMasters/notesMaster1.xml"/><Relationship Id="rId6" Type="http://schemas.openxmlformats.org/officeDocument/2006/relationships/hyperlink" Target="http://www.ddws.nic.in/anganwadi_sani.htm" TargetMode="External"/><Relationship Id="rId5" Type="http://schemas.openxmlformats.org/officeDocument/2006/relationships/hyperlink" Target="http://www.ddws.nic.in/community_sani.htm" TargetMode="External"/><Relationship Id="rId4" Type="http://schemas.openxmlformats.org/officeDocument/2006/relationships/hyperlink" Target="http://www.ddws.nic.in/ssheindex.htm"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India has taken some positive steps to reduce poverty &amp; hunger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Recent initiatives </a:t>
            </a:r>
            <a:r>
              <a:rPr lang="en-US" dirty="0" smtClean="0"/>
              <a:t>such as the National Rural Employment Guarantee Act are being seen as important measures to help India meet its goal of eradicating extreme poverty through targeted interventions to ensure employment, along with the creation of long term social and economic assets for the socially excluded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Public distribution system to make minimum quality of food available to every household even in remotest part of the country at an affordable price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Targeted public distribution system: Provides heavily subsidized cereals  to the entire BPL Class.</a:t>
            </a:r>
          </a:p>
          <a:p>
            <a:pPr marL="916686" lvl="1" indent="-514350">
              <a:buFont typeface="+mj-lt"/>
              <a:buAutoNum type="arabicPeriod"/>
            </a:pPr>
            <a:r>
              <a:rPr lang="en-US" dirty="0" err="1" smtClean="0"/>
              <a:t>Antyodaya</a:t>
            </a:r>
            <a:r>
              <a:rPr lang="en-US" dirty="0" smtClean="0"/>
              <a:t> Anna </a:t>
            </a:r>
            <a:r>
              <a:rPr lang="en-US" dirty="0" err="1" smtClean="0"/>
              <a:t>Yojana</a:t>
            </a:r>
            <a:r>
              <a:rPr lang="en-US" dirty="0" smtClean="0"/>
              <a:t> (2000) – Target absolute destitute (</a:t>
            </a:r>
            <a:r>
              <a:rPr lang="en-US" i="1" dirty="0" err="1" smtClean="0"/>
              <a:t>Kangala</a:t>
            </a:r>
            <a:r>
              <a:rPr lang="en-US" i="1" dirty="0" smtClean="0"/>
              <a:t>, </a:t>
            </a:r>
            <a:r>
              <a:rPr lang="en-US" i="1" dirty="0" err="1" smtClean="0"/>
              <a:t>Niradhar</a:t>
            </a:r>
            <a:r>
              <a:rPr lang="en-US" i="1" dirty="0" smtClean="0"/>
              <a:t>)</a:t>
            </a:r>
            <a:endParaRPr lang="en-US" sz="1800" dirty="0" smtClean="0"/>
          </a:p>
          <a:p>
            <a:pPr marL="916686" lvl="1" indent="-514350">
              <a:buFont typeface="+mj-lt"/>
              <a:buAutoNum type="arabicPeriod"/>
            </a:pPr>
            <a:r>
              <a:rPr lang="en-US" dirty="0" smtClean="0"/>
              <a:t>ICDS – Covers young children &amp; mothers.</a:t>
            </a:r>
            <a:endParaRPr lang="en-US" sz="1800" dirty="0" smtClean="0"/>
          </a:p>
          <a:p>
            <a:pPr marL="916686" lvl="1" indent="-514350">
              <a:buFont typeface="+mj-lt"/>
              <a:buAutoNum type="arabicPeriod"/>
            </a:pPr>
            <a:r>
              <a:rPr lang="en-US" dirty="0" smtClean="0"/>
              <a:t>Mid-day meal scheme1995 – supports the school going children ( Mid-day meal programme 1961)</a:t>
            </a:r>
            <a:endParaRPr lang="en-US" sz="1800" dirty="0" smtClean="0"/>
          </a:p>
          <a:p>
            <a:pPr marL="916686" lvl="1" indent="-514350">
              <a:buFont typeface="+mj-lt"/>
              <a:buAutoNum type="arabicPeriod"/>
            </a:pPr>
            <a:r>
              <a:rPr lang="en-US" dirty="0" smtClean="0"/>
              <a:t>Food for work programme- provide food grains to the working poor.</a:t>
            </a:r>
            <a:endParaRPr lang="en-US" sz="1800" dirty="0" smtClean="0"/>
          </a:p>
          <a:p>
            <a:pPr marL="916686" lvl="1" indent="-514350">
              <a:buFont typeface="+mj-lt"/>
              <a:buAutoNum type="arabicPeriod"/>
            </a:pPr>
            <a:r>
              <a:rPr lang="en-US" dirty="0" smtClean="0"/>
              <a:t>Annapurna scheme supports the aged.</a:t>
            </a:r>
            <a:endParaRPr lang="en-US" sz="18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smtClean="0"/>
              <a:t>National nutrition mission has been setup under the chairmanship of the prime minister in 2003 with basic objective of addressing the problem of malnutrition in a holistic manner.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smtClean="0"/>
              <a:t>National guideline on infant &amp; young feeding were released in Aug. 2004.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smtClean="0"/>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1200" dirty="0" smtClean="0"/>
              <a:t>To make primary education compulsory, Govt. of India with constitution made mandate compulsory to have free primary education.  There are other initiative like</a:t>
            </a:r>
          </a:p>
          <a:p>
            <a:r>
              <a:rPr lang="en-US" sz="1200" dirty="0" smtClean="0"/>
              <a:t>Policies are been made</a:t>
            </a:r>
          </a:p>
          <a:p>
            <a:r>
              <a:rPr lang="en-US" sz="1200" dirty="0" err="1" smtClean="0"/>
              <a:t>Legislatation</a:t>
            </a:r>
            <a:endParaRPr lang="en-US" sz="1200" dirty="0" smtClean="0"/>
          </a:p>
          <a:p>
            <a:r>
              <a:rPr lang="en-US" sz="1200" dirty="0" smtClean="0"/>
              <a:t>Intervention to support literacy</a:t>
            </a:r>
          </a:p>
          <a:p>
            <a:r>
              <a:rPr lang="en-US" sz="1200" dirty="0" smtClean="0"/>
              <a:t>Bridge gender disparity</a:t>
            </a:r>
          </a:p>
          <a:p>
            <a:r>
              <a:rPr lang="en-US" sz="1200" dirty="0" smtClean="0"/>
              <a:t> </a:t>
            </a:r>
          </a:p>
          <a:p>
            <a:r>
              <a:rPr lang="en-US" sz="1200" dirty="0" smtClean="0"/>
              <a:t>1986 – National policy on education made –later revised in 1992</a:t>
            </a:r>
          </a:p>
          <a:p>
            <a:r>
              <a:rPr lang="en-US" sz="1200" dirty="0" smtClean="0"/>
              <a:t>1992 – Programme of action – given impetus to universalizing elementary education.</a:t>
            </a:r>
          </a:p>
          <a:p>
            <a:r>
              <a:rPr lang="en-US" sz="1200" dirty="0" smtClean="0"/>
              <a:t>2000 – </a:t>
            </a:r>
            <a:r>
              <a:rPr lang="en-US" sz="1200" dirty="0" err="1" smtClean="0"/>
              <a:t>Sarva</a:t>
            </a:r>
            <a:r>
              <a:rPr lang="en-US" sz="1200" dirty="0" smtClean="0"/>
              <a:t> </a:t>
            </a:r>
            <a:r>
              <a:rPr lang="en-US" sz="1200" dirty="0" err="1" smtClean="0"/>
              <a:t>shiksha</a:t>
            </a:r>
            <a:r>
              <a:rPr lang="en-US" sz="1200" dirty="0" smtClean="0"/>
              <a:t> </a:t>
            </a:r>
            <a:r>
              <a:rPr lang="en-US" sz="1200" dirty="0" err="1" smtClean="0"/>
              <a:t>Abhiyan</a:t>
            </a:r>
            <a:r>
              <a:rPr lang="en-US" sz="1200" dirty="0" smtClean="0"/>
              <a:t> (SSA) (Campaign on education for all)</a:t>
            </a:r>
          </a:p>
          <a:p>
            <a:pPr lvl="0"/>
            <a:r>
              <a:rPr lang="en-US" sz="1200" dirty="0" smtClean="0"/>
              <a:t>In national umbrella programme for the </a:t>
            </a:r>
            <a:r>
              <a:rPr lang="en-US" sz="1200" dirty="0" err="1" smtClean="0"/>
              <a:t>universalization</a:t>
            </a:r>
            <a:r>
              <a:rPr lang="en-US" sz="1200" dirty="0" smtClean="0"/>
              <a:t> of elementary education for all children &amp; to give  elementary education for all by 2010</a:t>
            </a:r>
          </a:p>
          <a:p>
            <a:r>
              <a:rPr lang="en-US" sz="1200" dirty="0" smtClean="0"/>
              <a:t>2002 – </a:t>
            </a:r>
            <a:r>
              <a:rPr lang="en-US" sz="1200" dirty="0" err="1" smtClean="0"/>
              <a:t>Canstitutional</a:t>
            </a:r>
            <a:r>
              <a:rPr lang="en-US" sz="1200" dirty="0" smtClean="0"/>
              <a:t> 86</a:t>
            </a:r>
            <a:r>
              <a:rPr lang="en-US" sz="1200" baseline="30000" dirty="0" smtClean="0"/>
              <a:t>th</a:t>
            </a:r>
            <a:r>
              <a:rPr lang="en-US" sz="1200" dirty="0" smtClean="0"/>
              <a:t> amendment act was passed.</a:t>
            </a:r>
          </a:p>
          <a:p>
            <a:pPr lvl="0"/>
            <a:r>
              <a:rPr lang="en-US" sz="1200" dirty="0" smtClean="0"/>
              <a:t>It is one of most significant development toward MDG goal. It made free &amp; compulsory education a fundament right for all children in the age group of 6-14 yrs.</a:t>
            </a:r>
          </a:p>
          <a:p>
            <a:pPr lvl="0"/>
            <a:r>
              <a:rPr lang="en-US" sz="1200" dirty="0" smtClean="0"/>
              <a:t>Free &amp; compulsory education of children ---- a fundamental right.</a:t>
            </a:r>
          </a:p>
          <a:p>
            <a:r>
              <a:rPr lang="en-US" sz="1200" dirty="0" smtClean="0"/>
              <a:t> </a:t>
            </a:r>
          </a:p>
          <a:p>
            <a:r>
              <a:rPr lang="en-US" sz="5600" dirty="0" smtClean="0"/>
              <a:t>Group of children</a:t>
            </a:r>
          </a:p>
          <a:p>
            <a:pPr lvl="0"/>
            <a:r>
              <a:rPr lang="en-US" sz="5600" dirty="0" smtClean="0"/>
              <a:t>National programme for education of girls at elementary level provides region specific strategies to enable girls to come to school, includes remedial teaching through bridge courses &amp; residential camps. It target, the most educationally backward blocks in the country where female literacy rate is below nations average &amp; gender gap is above national average.</a:t>
            </a:r>
          </a:p>
          <a:p>
            <a:pPr lvl="0"/>
            <a:r>
              <a:rPr lang="en-US" sz="5600" dirty="0" smtClean="0"/>
              <a:t>Intervention for enhancing girls education like “Model cluster school” with facility like teaching – learning equipment, library sports.</a:t>
            </a:r>
          </a:p>
          <a:p>
            <a:pPr lvl="0"/>
            <a:r>
              <a:rPr lang="en-US" sz="5600" dirty="0" smtClean="0"/>
              <a:t>Gender sensitization of teacher.</a:t>
            </a:r>
          </a:p>
          <a:p>
            <a:pPr lvl="0"/>
            <a:r>
              <a:rPr lang="en-US" sz="5600" dirty="0" err="1" smtClean="0"/>
              <a:t>Cess</a:t>
            </a:r>
            <a:r>
              <a:rPr lang="en-US" sz="5600" dirty="0" smtClean="0"/>
              <a:t> on taxes for funding basic education(2004).</a:t>
            </a:r>
          </a:p>
          <a:p>
            <a:r>
              <a:rPr lang="en-US" sz="5600" dirty="0" smtClean="0"/>
              <a:t>An education </a:t>
            </a:r>
            <a:r>
              <a:rPr lang="en-US" sz="5600" dirty="0" err="1" smtClean="0"/>
              <a:t>cess</a:t>
            </a:r>
            <a:r>
              <a:rPr lang="en-US" sz="5600" dirty="0" smtClean="0"/>
              <a:t> @ 2% has been levied on all central taxes (2004) to finance quality basic education </a:t>
            </a:r>
            <a:r>
              <a:rPr lang="en-US" sz="5600" dirty="0" err="1" smtClean="0"/>
              <a:t>prasambhik</a:t>
            </a:r>
            <a:r>
              <a:rPr lang="en-US" sz="5600" dirty="0" smtClean="0"/>
              <a:t> </a:t>
            </a:r>
            <a:r>
              <a:rPr lang="en-US" sz="5600" dirty="0" err="1" smtClean="0"/>
              <a:t>shiksha</a:t>
            </a:r>
            <a:r>
              <a:rPr lang="en-US" sz="5600" dirty="0" smtClean="0"/>
              <a:t> </a:t>
            </a:r>
            <a:r>
              <a:rPr lang="en-US" sz="5600" dirty="0" err="1" smtClean="0"/>
              <a:t>kosh</a:t>
            </a:r>
            <a:r>
              <a:rPr lang="en-US" sz="5600" dirty="0" smtClean="0"/>
              <a:t>- a non-lapsable fund for funding SSA &amp; the mid-day meal is being established to receive the proceeds of education </a:t>
            </a:r>
            <a:r>
              <a:rPr lang="en-US" sz="5600" dirty="0" err="1" smtClean="0"/>
              <a:t>cess</a:t>
            </a:r>
            <a:r>
              <a:rPr lang="en-US" sz="5600" dirty="0" smtClean="0"/>
              <a:t>.</a:t>
            </a:r>
          </a:p>
          <a:p>
            <a:pPr lvl="0"/>
            <a:r>
              <a:rPr lang="en-US" sz="5600" dirty="0" smtClean="0"/>
              <a:t>Programmes of early childhood come &amp; education</a:t>
            </a:r>
          </a:p>
          <a:p>
            <a:pPr lvl="1"/>
            <a:r>
              <a:rPr lang="en-US" sz="5600" dirty="0" smtClean="0"/>
              <a:t>ICDS</a:t>
            </a:r>
          </a:p>
          <a:p>
            <a:pPr lvl="1"/>
            <a:r>
              <a:rPr lang="en-US" sz="5600" dirty="0" err="1" smtClean="0"/>
              <a:t>Creches</a:t>
            </a:r>
            <a:endParaRPr lang="en-US" sz="5600" dirty="0" smtClean="0"/>
          </a:p>
          <a:p>
            <a:pPr lvl="1"/>
            <a:r>
              <a:rPr lang="en-US" sz="5600" dirty="0" err="1" smtClean="0"/>
              <a:t>Balwadis</a:t>
            </a:r>
            <a:endParaRPr lang="en-US" sz="5600" dirty="0" smtClean="0"/>
          </a:p>
          <a:p>
            <a:pPr lvl="1"/>
            <a:r>
              <a:rPr lang="en-US" sz="5600" dirty="0" smtClean="0"/>
              <a:t>ECE center</a:t>
            </a:r>
          </a:p>
          <a:p>
            <a:pPr lvl="1"/>
            <a:r>
              <a:rPr lang="en-US" sz="5600" dirty="0" smtClean="0"/>
              <a:t>Pre-primary school rum by the state &amp; private</a:t>
            </a:r>
          </a:p>
          <a:p>
            <a:r>
              <a:rPr lang="en-US" sz="5600" dirty="0" smtClean="0"/>
              <a:t>Many experimental &amp; innovative project</a:t>
            </a:r>
          </a:p>
          <a:p>
            <a:pPr lvl="0"/>
            <a:r>
              <a:rPr lang="en-US" sz="5600" dirty="0" smtClean="0"/>
              <a:t>Child to child programme</a:t>
            </a:r>
          </a:p>
          <a:p>
            <a:pPr lvl="0"/>
            <a:r>
              <a:rPr lang="en-US" sz="5600" dirty="0" smtClean="0"/>
              <a:t>Child media lab.</a:t>
            </a:r>
          </a:p>
          <a:p>
            <a:pPr lvl="0"/>
            <a:r>
              <a:rPr lang="en-US" sz="5600" dirty="0" err="1" smtClean="0"/>
              <a:t>Vikas</a:t>
            </a:r>
            <a:r>
              <a:rPr lang="en-US" sz="5600" dirty="0" smtClean="0"/>
              <a:t> </a:t>
            </a:r>
            <a:r>
              <a:rPr lang="en-US" sz="5600" dirty="0" err="1" smtClean="0"/>
              <a:t>kendras</a:t>
            </a:r>
            <a:endParaRPr lang="en-US" sz="5600" dirty="0" smtClean="0"/>
          </a:p>
          <a:p>
            <a:pPr lvl="0"/>
            <a:r>
              <a:rPr lang="en-US" sz="5600" dirty="0" smtClean="0"/>
              <a:t>Mobile </a:t>
            </a:r>
            <a:r>
              <a:rPr lang="en-US" sz="5600" dirty="0" err="1" smtClean="0"/>
              <a:t>creches</a:t>
            </a:r>
            <a:endParaRPr lang="en-US" sz="5600" dirty="0" smtClean="0"/>
          </a:p>
          <a:p>
            <a:r>
              <a:rPr lang="en-US" sz="5600" b="1" dirty="0" smtClean="0"/>
              <a:t>National programme of nutritional support</a:t>
            </a:r>
            <a:r>
              <a:rPr lang="en-US" sz="5600" dirty="0" smtClean="0"/>
              <a:t> to primary education called as mid –day meal scheme</a:t>
            </a:r>
          </a:p>
          <a:p>
            <a:r>
              <a:rPr lang="en-US" sz="5600" dirty="0" smtClean="0"/>
              <a:t>It was started 1995 &amp; expanded in 2002</a:t>
            </a:r>
          </a:p>
          <a:p>
            <a:r>
              <a:rPr lang="en-US" sz="5600" dirty="0" smtClean="0"/>
              <a:t>Objective –</a:t>
            </a:r>
          </a:p>
          <a:p>
            <a:r>
              <a:rPr lang="en-US" sz="5600" dirty="0" smtClean="0"/>
              <a:t>In addition to improve nutritional status of primary school children, it is  to give boost to </a:t>
            </a:r>
            <a:r>
              <a:rPr lang="en-US" sz="5600" dirty="0" err="1" smtClean="0"/>
              <a:t>universalization</a:t>
            </a:r>
            <a:r>
              <a:rPr lang="en-US" sz="5600" dirty="0" smtClean="0"/>
              <a:t> of primary education by increasing enrolment, retention &amp; attendance.</a:t>
            </a:r>
          </a:p>
          <a:p>
            <a:r>
              <a:rPr lang="en-US" sz="5600" dirty="0" smtClean="0"/>
              <a:t>Covered entire </a:t>
            </a:r>
            <a:r>
              <a:rPr lang="en-US" sz="5600" dirty="0" err="1" smtClean="0"/>
              <a:t>progamme</a:t>
            </a:r>
            <a:r>
              <a:rPr lang="en-US" sz="5600" dirty="0" smtClean="0"/>
              <a:t> 1997-98,</a:t>
            </a:r>
          </a:p>
          <a:p>
            <a:r>
              <a:rPr lang="en-US" sz="5600" dirty="0" smtClean="0"/>
              <a:t>1997-98 – Education guarantee scheme  (EGS)</a:t>
            </a:r>
          </a:p>
          <a:p>
            <a:r>
              <a:rPr lang="en-US" sz="5600" b="1" dirty="0" smtClean="0"/>
              <a:t>Alternative &amp; innovative education</a:t>
            </a:r>
            <a:endParaRPr lang="en-US" sz="5600" dirty="0" smtClean="0"/>
          </a:p>
          <a:p>
            <a:r>
              <a:rPr lang="en-US" sz="5600" dirty="0" smtClean="0"/>
              <a:t>Sept. 2004 – revised Mid-day meal programme and added new compound of central assistance, including assistance for meeting cooking cost, mid-day meal during summer vacation in drought affected area. It central govt. provides food grain (Wheat &amp; rice) free of cost at the rate of 100 grams per child per school day &amp; also coking cost &amp; transport subsidy. 25 states &amp; all union territory fully covered. Till 2005, 120 million child covered under Mid-day meal scheme.</a:t>
            </a:r>
          </a:p>
          <a:p>
            <a:r>
              <a:rPr lang="en-US" sz="5600" dirty="0" smtClean="0"/>
              <a:t> </a:t>
            </a:r>
          </a:p>
          <a:p>
            <a:r>
              <a:rPr lang="en-US" sz="5600" b="1" dirty="0" err="1" smtClean="0"/>
              <a:t>Kasturba</a:t>
            </a:r>
            <a:r>
              <a:rPr lang="en-US" sz="5600" b="1" dirty="0" smtClean="0"/>
              <a:t> Gandhi </a:t>
            </a:r>
            <a:r>
              <a:rPr lang="en-US" sz="5600" b="1" dirty="0" err="1" smtClean="0"/>
              <a:t>Balika</a:t>
            </a:r>
            <a:r>
              <a:rPr lang="en-US" sz="5600" b="1" dirty="0" smtClean="0"/>
              <a:t> </a:t>
            </a:r>
            <a:r>
              <a:rPr lang="en-US" sz="5600" b="1" dirty="0" err="1" smtClean="0"/>
              <a:t>Vidyalaya</a:t>
            </a:r>
            <a:r>
              <a:rPr lang="en-US" sz="5600" b="1" dirty="0" smtClean="0"/>
              <a:t> (KGBV) Scheme launched in 2004.</a:t>
            </a:r>
          </a:p>
          <a:p>
            <a:r>
              <a:rPr lang="en-US" sz="5600" dirty="0" smtClean="0"/>
              <a:t>The </a:t>
            </a:r>
            <a:r>
              <a:rPr lang="en-US" sz="5600" dirty="0" err="1" smtClean="0"/>
              <a:t>Kasturba</a:t>
            </a:r>
            <a:r>
              <a:rPr lang="en-US" sz="5600" dirty="0" smtClean="0"/>
              <a:t> Gandhi </a:t>
            </a:r>
            <a:r>
              <a:rPr lang="en-US" sz="5600" dirty="0" err="1" smtClean="0"/>
              <a:t>Balika</a:t>
            </a:r>
            <a:r>
              <a:rPr lang="en-US" sz="5600" dirty="0" smtClean="0"/>
              <a:t> </a:t>
            </a:r>
            <a:r>
              <a:rPr lang="en-US" sz="5600" dirty="0" err="1" smtClean="0"/>
              <a:t>Vidyalaya</a:t>
            </a:r>
            <a:r>
              <a:rPr lang="en-US" sz="5600" dirty="0" smtClean="0"/>
              <a:t> (KGBV) scheme was launched by the Government of India in August, 2004 for setting up residential schools at upper primary level for girls belonging predominantly to the SC, ST, OBC and minorities in difficult areas. Till 2005, 750 such </a:t>
            </a:r>
            <a:r>
              <a:rPr lang="en-US" sz="5600" dirty="0" err="1" smtClean="0"/>
              <a:t>residencial</a:t>
            </a:r>
            <a:r>
              <a:rPr lang="en-US" sz="5600" dirty="0" smtClean="0"/>
              <a:t> schools were established. The scheme of the KGBV ran as a separate scheme but in harmony with the </a:t>
            </a:r>
            <a:r>
              <a:rPr lang="en-US" sz="5600" dirty="0" err="1" smtClean="0"/>
              <a:t>Sarva</a:t>
            </a:r>
            <a:r>
              <a:rPr lang="en-US" sz="5600" dirty="0" smtClean="0"/>
              <a:t> </a:t>
            </a:r>
            <a:r>
              <a:rPr lang="en-US" sz="5600" dirty="0" err="1" smtClean="0"/>
              <a:t>Shiksha</a:t>
            </a:r>
            <a:r>
              <a:rPr lang="en-US" sz="5600" dirty="0" smtClean="0"/>
              <a:t> </a:t>
            </a:r>
            <a:r>
              <a:rPr lang="en-US" sz="5600" dirty="0" err="1" smtClean="0"/>
              <a:t>Abhiyan</a:t>
            </a:r>
            <a:r>
              <a:rPr lang="en-US" sz="5600" dirty="0" smtClean="0"/>
              <a:t> (SSA), National Programme for Education of Girls at Elementary Level (NPEGEL) and </a:t>
            </a:r>
            <a:r>
              <a:rPr lang="en-US" sz="5600" dirty="0" err="1" smtClean="0"/>
              <a:t>Mahila</a:t>
            </a:r>
            <a:r>
              <a:rPr lang="en-US" sz="5600" dirty="0" smtClean="0"/>
              <a:t> </a:t>
            </a:r>
            <a:r>
              <a:rPr lang="en-US" sz="5600" dirty="0" err="1" smtClean="0"/>
              <a:t>Samakhya</a:t>
            </a:r>
            <a:r>
              <a:rPr lang="en-US" sz="5600" dirty="0" smtClean="0"/>
              <a:t> (MS) for the first two </a:t>
            </a:r>
            <a:r>
              <a:rPr lang="en-US" sz="5600" dirty="0" err="1" smtClean="0"/>
              <a:t>years,but</a:t>
            </a:r>
            <a:r>
              <a:rPr lang="en-US" sz="5600" dirty="0" smtClean="0"/>
              <a:t> has since 1st April, 2007 merged with the SSA programme as a separate component of that programme.</a:t>
            </a:r>
          </a:p>
          <a:p>
            <a:endParaRPr lang="en-US" sz="5600" dirty="0" smtClean="0"/>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dirty="0" smtClean="0"/>
              <a:t>To achieve target set under MDG - primary education made free  &amp; compulsory for girls</a:t>
            </a:r>
          </a:p>
          <a:p>
            <a:pPr lvl="0"/>
            <a:r>
              <a:rPr lang="en-US" dirty="0" smtClean="0"/>
              <a:t>In higher education university grant commission (UGC) has been implementing schemes for promoting women education – like 1) Scheme of grants to women’s university for teaching courses 2)Scheme for construction of women’s hostels, 3)Setting up women study centers in 34 universities.</a:t>
            </a:r>
          </a:p>
          <a:p>
            <a:r>
              <a:rPr lang="en-US" dirty="0" smtClean="0"/>
              <a:t> </a:t>
            </a:r>
          </a:p>
          <a:p>
            <a:r>
              <a:rPr lang="en-US" dirty="0" smtClean="0"/>
              <a:t>World bank assisted programme for technical education to women of rural minorities, schedule castes (ST) (OBC) &amp; other disadvantage section of the society. Under this programme currently 43% of total beneficial are women.</a:t>
            </a:r>
          </a:p>
          <a:p>
            <a:pPr lvl="0"/>
            <a:r>
              <a:rPr lang="en-US" dirty="0" smtClean="0"/>
              <a:t>The number women in colleges, universities, professional college like Medical, engineering etc. increasing from</a:t>
            </a:r>
          </a:p>
          <a:p>
            <a:r>
              <a:rPr lang="en-US" dirty="0" smtClean="0"/>
              <a:t>Year</a:t>
            </a:r>
          </a:p>
          <a:p>
            <a:r>
              <a:rPr lang="en-US" dirty="0" smtClean="0"/>
              <a:t>number women in colleges, universities, professional college</a:t>
            </a:r>
          </a:p>
          <a:p>
            <a:r>
              <a:rPr lang="en-US" dirty="0" smtClean="0"/>
              <a:t>1996 – 97</a:t>
            </a:r>
          </a:p>
          <a:p>
            <a:r>
              <a:rPr lang="en-US" dirty="0" smtClean="0"/>
              <a:t>2.14 million</a:t>
            </a:r>
          </a:p>
          <a:p>
            <a:r>
              <a:rPr lang="en-US" dirty="0" smtClean="0"/>
              <a:t>2002 – 03</a:t>
            </a:r>
          </a:p>
          <a:p>
            <a:r>
              <a:rPr lang="en-US" dirty="0" smtClean="0"/>
              <a:t>3.81 million</a:t>
            </a:r>
          </a:p>
          <a:p>
            <a:r>
              <a:rPr lang="en-US" dirty="0" smtClean="0"/>
              <a:t> </a:t>
            </a:r>
          </a:p>
          <a:p>
            <a:r>
              <a:rPr lang="en-US" dirty="0" smtClean="0"/>
              <a:t>1988 – Total literacy campaign of the national literacy mission (NLM)</a:t>
            </a:r>
          </a:p>
          <a:p>
            <a:r>
              <a:rPr lang="en-US" dirty="0" smtClean="0"/>
              <a:t>1999 – NLM was revamped  </a:t>
            </a:r>
            <a:r>
              <a:rPr lang="en-US" dirty="0" smtClean="0">
                <a:sym typeface="Wingdings"/>
              </a:rPr>
              <a:t></a:t>
            </a:r>
            <a:r>
              <a:rPr lang="en-US" dirty="0" smtClean="0"/>
              <a:t> goal 75% literacy by 2007 in non literate 15-35 age group.</a:t>
            </a:r>
          </a:p>
          <a:p>
            <a:r>
              <a:rPr lang="en-US" dirty="0" smtClean="0"/>
              <a:t> </a:t>
            </a:r>
          </a:p>
          <a:p>
            <a:r>
              <a:rPr lang="en-US" dirty="0" smtClean="0"/>
              <a:t>1989 – </a:t>
            </a:r>
            <a:r>
              <a:rPr lang="en-US" dirty="0" err="1" smtClean="0"/>
              <a:t>Mahila</a:t>
            </a:r>
            <a:r>
              <a:rPr lang="en-US" dirty="0" smtClean="0"/>
              <a:t> </a:t>
            </a:r>
            <a:r>
              <a:rPr lang="en-US" dirty="0" err="1" smtClean="0"/>
              <a:t>Samakhya</a:t>
            </a:r>
            <a:r>
              <a:rPr lang="en-US" dirty="0" smtClean="0"/>
              <a:t> Programme(Program for women empowerment )</a:t>
            </a:r>
          </a:p>
          <a:p>
            <a:pPr lvl="0"/>
            <a:r>
              <a:rPr lang="en-US" dirty="0" smtClean="0"/>
              <a:t>Focus – society &amp; economic disadvantage &amp; marginalized</a:t>
            </a:r>
          </a:p>
          <a:p>
            <a:pPr lvl="0"/>
            <a:r>
              <a:rPr lang="en-US" dirty="0" smtClean="0"/>
              <a:t>Education for them</a:t>
            </a:r>
          </a:p>
          <a:p>
            <a:r>
              <a:rPr lang="en-US" dirty="0" smtClean="0"/>
              <a:t>It is now operational in 15,000 </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365760" lvl="3" indent="-283464">
              <a:spcBef>
                <a:spcPts val="600"/>
              </a:spcBef>
              <a:buClr>
                <a:schemeClr val="accent1"/>
              </a:buClr>
              <a:buSzPct val="80000"/>
              <a:buFont typeface="Wingdings 2"/>
              <a:buChar char=""/>
            </a:pPr>
            <a:r>
              <a:rPr lang="en-US" dirty="0" smtClean="0"/>
              <a:t>Services -crèche facilities for working mother, time of for Feeding, </a:t>
            </a:r>
          </a:p>
          <a:p>
            <a:pPr marL="365760" lvl="3" indent="-283464">
              <a:spcBef>
                <a:spcPts val="600"/>
              </a:spcBef>
              <a:buClr>
                <a:schemeClr val="accent1"/>
              </a:buClr>
              <a:buSzPct val="80000"/>
              <a:buNone/>
            </a:pPr>
            <a:r>
              <a:rPr lang="en-US" dirty="0" smtClean="0"/>
              <a:t>		  provision of maternity leave, separate toilets and washing facility.</a:t>
            </a:r>
          </a:p>
          <a:p>
            <a:pPr>
              <a:buNone/>
            </a:pPr>
            <a:r>
              <a:rPr lang="en-US" sz="2000" dirty="0" smtClean="0"/>
              <a:t> </a:t>
            </a:r>
          </a:p>
          <a:p>
            <a:r>
              <a:rPr lang="en-US" sz="1800" dirty="0" smtClean="0"/>
              <a:t>1993 – Reservation for women</a:t>
            </a:r>
          </a:p>
          <a:p>
            <a:pPr lvl="0"/>
            <a:r>
              <a:rPr lang="en-US" sz="1800" dirty="0" smtClean="0"/>
              <a:t>73</a:t>
            </a:r>
            <a:r>
              <a:rPr lang="en-US" sz="1800" baseline="30000" dirty="0" smtClean="0"/>
              <a:t>rd</a:t>
            </a:r>
            <a:r>
              <a:rPr lang="en-US" sz="1800" dirty="0" smtClean="0"/>
              <a:t> and 74</a:t>
            </a:r>
            <a:r>
              <a:rPr lang="en-US" sz="1800" baseline="30000" dirty="0" smtClean="0"/>
              <a:t>th</a:t>
            </a:r>
            <a:r>
              <a:rPr lang="en-US" sz="1800" dirty="0" smtClean="0"/>
              <a:t> constitution amendment provide for 33.3% reservation of seats for women in rural and local urban bodies. Karnataka was first state to guarantee participate of women in local governance through reservation was gone up 45%, Kerala – 36.4% West Bengal – 35.4% In UP – 54 % of </a:t>
            </a:r>
            <a:r>
              <a:rPr lang="en-US" sz="1800" dirty="0" err="1" smtClean="0"/>
              <a:t>Zila</a:t>
            </a:r>
            <a:r>
              <a:rPr lang="en-US" sz="1800" dirty="0" smtClean="0"/>
              <a:t> </a:t>
            </a:r>
            <a:r>
              <a:rPr lang="en-US" sz="1800" dirty="0" err="1" smtClean="0"/>
              <a:t>parishad</a:t>
            </a:r>
            <a:r>
              <a:rPr lang="en-US" sz="1800" dirty="0" smtClean="0"/>
              <a:t> President are women. Tamil Nadu </a:t>
            </a:r>
            <a:r>
              <a:rPr lang="en-US" sz="1800" dirty="0" err="1" smtClean="0"/>
              <a:t>Sarpanch</a:t>
            </a:r>
            <a:r>
              <a:rPr lang="en-US" sz="1800" dirty="0" smtClean="0"/>
              <a:t> – 36%.</a:t>
            </a:r>
          </a:p>
          <a:p>
            <a:pPr lvl="0"/>
            <a:r>
              <a:rPr lang="en-US" sz="1800" dirty="0" smtClean="0"/>
              <a:t>Recent amendment to the Hindu succession act provides that daughter would get equal rights n ancestral property.</a:t>
            </a:r>
          </a:p>
          <a:p>
            <a:r>
              <a:rPr lang="en-US" sz="1800" dirty="0" smtClean="0"/>
              <a:t>Commitment for women empowerment by National common minimum program</a:t>
            </a:r>
          </a:p>
          <a:p>
            <a:r>
              <a:rPr lang="en-US" sz="1800" dirty="0" smtClean="0"/>
              <a:t> </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Micro-credit initiatives SHGS </a:t>
            </a:r>
            <a:r>
              <a:rPr lang="en-US" dirty="0" smtClean="0">
                <a:sym typeface="Wingdings"/>
              </a:rPr>
              <a:t></a:t>
            </a:r>
            <a:r>
              <a:rPr lang="en-US" dirty="0" smtClean="0"/>
              <a:t> To address poverty &amp; unemployment  in women &amp; providing  access to saving and credit mechanism and institutions</a:t>
            </a:r>
          </a:p>
          <a:p>
            <a:r>
              <a:rPr lang="en-US" dirty="0" smtClean="0"/>
              <a:t> </a:t>
            </a:r>
            <a:r>
              <a:rPr lang="en-US" dirty="0" err="1" smtClean="0"/>
              <a:t>Rastriya</a:t>
            </a:r>
            <a:r>
              <a:rPr lang="en-US" dirty="0" smtClean="0"/>
              <a:t> </a:t>
            </a:r>
            <a:r>
              <a:rPr lang="en-US" dirty="0" err="1" smtClean="0"/>
              <a:t>Mahila</a:t>
            </a:r>
            <a:r>
              <a:rPr lang="en-US" dirty="0" smtClean="0"/>
              <a:t> </a:t>
            </a:r>
            <a:r>
              <a:rPr lang="en-US" dirty="0" err="1" smtClean="0"/>
              <a:t>Kosh</a:t>
            </a:r>
            <a:r>
              <a:rPr lang="en-US" dirty="0" smtClean="0"/>
              <a:t> (National credit fund for women) – Provides credit for livelihood &amp; related activities to poor women.</a:t>
            </a:r>
          </a:p>
          <a:p>
            <a:pPr>
              <a:buNone/>
            </a:pPr>
            <a:endParaRPr lang="en-US" dirty="0" smtClean="0"/>
          </a:p>
          <a:p>
            <a:r>
              <a:rPr lang="en-US" b="1" dirty="0" smtClean="0"/>
              <a:t>Initiatives by Dept. of Women &amp; Child development</a:t>
            </a:r>
          </a:p>
          <a:p>
            <a:pPr lvl="0"/>
            <a:r>
              <a:rPr lang="en-US" dirty="0" smtClean="0"/>
              <a:t>STEP programme: STEP (Support to Training &amp; employment  programme for women) programme</a:t>
            </a:r>
          </a:p>
          <a:p>
            <a:pPr lvl="0"/>
            <a:r>
              <a:rPr lang="en-US" dirty="0" err="1" smtClean="0"/>
              <a:t>Swawlamban</a:t>
            </a:r>
            <a:r>
              <a:rPr lang="en-US" dirty="0" smtClean="0"/>
              <a:t> programme</a:t>
            </a:r>
          </a:p>
          <a:p>
            <a:pPr lvl="0"/>
            <a:r>
              <a:rPr lang="en-US" dirty="0" err="1" smtClean="0"/>
              <a:t>Swayamsiddha</a:t>
            </a:r>
            <a:r>
              <a:rPr lang="en-US" dirty="0" smtClean="0"/>
              <a:t> project</a:t>
            </a:r>
          </a:p>
          <a:p>
            <a:pPr lvl="0"/>
            <a:r>
              <a:rPr lang="en-US" dirty="0" err="1" smtClean="0"/>
              <a:t>Swashakti</a:t>
            </a:r>
            <a:r>
              <a:rPr lang="en-US" dirty="0" smtClean="0"/>
              <a:t> project </a:t>
            </a:r>
          </a:p>
          <a:p>
            <a:r>
              <a:rPr lang="en-US" dirty="0" smtClean="0">
                <a:sym typeface="Wingdings"/>
              </a:rPr>
              <a:t></a:t>
            </a:r>
            <a:r>
              <a:rPr lang="en-US" dirty="0" smtClean="0"/>
              <a:t> In </a:t>
            </a:r>
            <a:r>
              <a:rPr lang="en-US" dirty="0" err="1" smtClean="0"/>
              <a:t>Sampoorna</a:t>
            </a:r>
            <a:r>
              <a:rPr lang="en-US" dirty="0" smtClean="0"/>
              <a:t> </a:t>
            </a:r>
            <a:r>
              <a:rPr lang="en-US" dirty="0" err="1" smtClean="0"/>
              <a:t>Grameen</a:t>
            </a:r>
            <a:r>
              <a:rPr lang="en-US" dirty="0" smtClean="0"/>
              <a:t> </a:t>
            </a:r>
            <a:r>
              <a:rPr lang="en-US" dirty="0" err="1" smtClean="0"/>
              <a:t>Rojgar</a:t>
            </a:r>
            <a:r>
              <a:rPr lang="en-US" dirty="0" smtClean="0"/>
              <a:t> </a:t>
            </a:r>
            <a:r>
              <a:rPr lang="en-US" dirty="0" err="1" smtClean="0"/>
              <a:t>Yojana</a:t>
            </a:r>
            <a:r>
              <a:rPr lang="en-US" dirty="0" smtClean="0"/>
              <a:t>, </a:t>
            </a:r>
            <a:r>
              <a:rPr lang="en-US" dirty="0" err="1" smtClean="0"/>
              <a:t>Swarna</a:t>
            </a:r>
            <a:r>
              <a:rPr lang="en-US" dirty="0" smtClean="0"/>
              <a:t> </a:t>
            </a:r>
            <a:r>
              <a:rPr lang="en-US" dirty="0" err="1" smtClean="0"/>
              <a:t>Jayanti</a:t>
            </a:r>
            <a:r>
              <a:rPr lang="en-US" dirty="0" smtClean="0"/>
              <a:t> Gram </a:t>
            </a:r>
            <a:r>
              <a:rPr lang="en-US" dirty="0" err="1" smtClean="0"/>
              <a:t>Swarozger</a:t>
            </a:r>
            <a:r>
              <a:rPr lang="en-US" dirty="0" smtClean="0"/>
              <a:t> </a:t>
            </a:r>
            <a:r>
              <a:rPr lang="en-US" dirty="0" err="1" smtClean="0"/>
              <a:t>Yojana</a:t>
            </a:r>
            <a:r>
              <a:rPr lang="en-US" dirty="0" smtClean="0"/>
              <a:t> - 40% of benefit under this programme are for women</a:t>
            </a:r>
          </a:p>
          <a:p>
            <a:r>
              <a:rPr lang="en-US" dirty="0" smtClean="0">
                <a:sym typeface="Wingdings"/>
              </a:rPr>
              <a:t></a:t>
            </a:r>
            <a:r>
              <a:rPr lang="en-US" dirty="0" smtClean="0"/>
              <a:t> 14 point action plant – For strengthen credit delivery to women particularly in tiny &amp; small scale industries.</a:t>
            </a:r>
          </a:p>
          <a:p>
            <a:r>
              <a:rPr lang="en-US" dirty="0" smtClean="0">
                <a:sym typeface="Wingdings"/>
              </a:rPr>
              <a:t></a:t>
            </a:r>
            <a:r>
              <a:rPr lang="en-US" dirty="0" smtClean="0"/>
              <a:t> Public sector banks ear marked 5% of their net bank credit for lending to women. </a:t>
            </a:r>
          </a:p>
          <a:p>
            <a:r>
              <a:rPr lang="en-US" dirty="0" smtClean="0"/>
              <a:t> Dec. 2004 – aggregate lending was 5.47%.</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Millennium Summit  -New York (Sept 2000) 189 countries</a:t>
            </a:r>
          </a:p>
          <a:p>
            <a:r>
              <a:rPr lang="en-US" sz="1200" b="1" dirty="0" smtClean="0">
                <a:latin typeface="Times New Roman" pitchFamily="18" charset="0"/>
                <a:cs typeface="Times New Roman" pitchFamily="18" charset="0"/>
              </a:rPr>
              <a:t>M</a:t>
            </a:r>
            <a:r>
              <a:rPr lang="en-US" sz="1200" dirty="0" smtClean="0">
                <a:latin typeface="Times New Roman" pitchFamily="18" charset="0"/>
                <a:cs typeface="Times New Roman" pitchFamily="18" charset="0"/>
              </a:rPr>
              <a:t>illennium </a:t>
            </a:r>
            <a:r>
              <a:rPr lang="en-US" sz="1200" b="1" dirty="0" smtClean="0">
                <a:latin typeface="Times New Roman" pitchFamily="18" charset="0"/>
                <a:cs typeface="Times New Roman" pitchFamily="18" charset="0"/>
              </a:rPr>
              <a:t>D</a:t>
            </a:r>
            <a:r>
              <a:rPr lang="en-US" sz="1200" dirty="0" smtClean="0">
                <a:latin typeface="Times New Roman" pitchFamily="18" charset="0"/>
                <a:cs typeface="Times New Roman" pitchFamily="18" charset="0"/>
              </a:rPr>
              <a:t>evelopment </a:t>
            </a:r>
            <a:r>
              <a:rPr lang="en-US" sz="1200" b="1" dirty="0" smtClean="0">
                <a:latin typeface="Times New Roman" pitchFamily="18" charset="0"/>
                <a:cs typeface="Times New Roman" pitchFamily="18" charset="0"/>
              </a:rPr>
              <a:t>G</a:t>
            </a:r>
            <a:r>
              <a:rPr lang="en-US" sz="1200" dirty="0" smtClean="0">
                <a:latin typeface="Times New Roman" pitchFamily="18" charset="0"/>
                <a:cs typeface="Times New Roman" pitchFamily="18" charset="0"/>
              </a:rPr>
              <a:t>oals</a:t>
            </a: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 be achieve by 2015</a:t>
            </a:r>
          </a:p>
          <a:p>
            <a:r>
              <a:rPr lang="en-US" sz="1200" dirty="0" smtClean="0">
                <a:latin typeface="Times New Roman" pitchFamily="18" charset="0"/>
                <a:cs typeface="Times New Roman" pitchFamily="18" charset="0"/>
              </a:rPr>
              <a:t>Mid-term evaluation - 2007</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Emphasis – On EBF</a:t>
            </a:r>
            <a:endParaRPr lang="en-US" sz="3600" dirty="0" smtClean="0"/>
          </a:p>
          <a:p>
            <a:pPr lvl="0"/>
            <a:r>
              <a:rPr lang="en-US" dirty="0" smtClean="0"/>
              <a:t>Complementary feeding</a:t>
            </a:r>
            <a:endParaRPr lang="en-US" sz="3600" dirty="0" smtClean="0"/>
          </a:p>
          <a:p>
            <a:pPr lvl="0"/>
            <a:r>
              <a:rPr lang="en-US" dirty="0" smtClean="0"/>
              <a:t>New Born care scheme</a:t>
            </a:r>
            <a:endParaRPr lang="en-US" sz="3600" dirty="0" smtClean="0"/>
          </a:p>
          <a:p>
            <a:pPr lvl="2"/>
            <a:r>
              <a:rPr lang="en-US" dirty="0" smtClean="0"/>
              <a:t>Phase I – 80 district</a:t>
            </a:r>
            <a:endParaRPr lang="en-US" sz="2800" dirty="0" smtClean="0"/>
          </a:p>
          <a:p>
            <a:pPr lvl="2"/>
            <a:r>
              <a:rPr lang="en-US" dirty="0" smtClean="0"/>
              <a:t>Phase II – 60 district 	Empowered action group state.</a:t>
            </a:r>
            <a:endParaRPr lang="en-US" sz="2800" dirty="0" smtClean="0"/>
          </a:p>
          <a:p>
            <a:r>
              <a:rPr lang="en-US" dirty="0" smtClean="0"/>
              <a:t>National Neonatology Forum (NNF) imparting training to 2544 MOs, Pediatrician, Obstetrician). Iron deficiency </a:t>
            </a:r>
            <a:r>
              <a:rPr lang="en-US" dirty="0" err="1" smtClean="0"/>
              <a:t>anaemia</a:t>
            </a:r>
            <a:r>
              <a:rPr lang="en-US" dirty="0" smtClean="0"/>
              <a:t> widely prevented.</a:t>
            </a:r>
            <a:endParaRPr lang="en-US" sz="3600" dirty="0" smtClean="0"/>
          </a:p>
          <a:p>
            <a:r>
              <a:rPr lang="en-US" dirty="0" smtClean="0"/>
              <a:t>Border district cluster </a:t>
            </a:r>
            <a:r>
              <a:rPr lang="en-US" dirty="0" err="1" smtClean="0"/>
              <a:t>stragety</a:t>
            </a:r>
            <a:endParaRPr lang="en-US" sz="3600" dirty="0" smtClean="0"/>
          </a:p>
          <a:p>
            <a:r>
              <a:rPr lang="en-US" dirty="0" smtClean="0"/>
              <a:t>To reduce IMR and MMR by 50% by 2007</a:t>
            </a:r>
            <a:endParaRPr lang="en-US" sz="3600" dirty="0" smtClean="0"/>
          </a:p>
          <a:p>
            <a:r>
              <a:rPr lang="en-US" dirty="0" smtClean="0"/>
              <a:t>New initiative under immunization programme:</a:t>
            </a:r>
          </a:p>
          <a:p>
            <a:r>
              <a:rPr lang="en-US" dirty="0" smtClean="0"/>
              <a:t>Introduction of auto disabled syringes for increase injection safely &amp; easy handling by ANM. There is also mobility support to state and district immunization officer for better monitoring, supportive supervision &amp; mobilizing children to the immunization site by ASHA, AWW, SHG given. Vaccine delivery to the immunization site from PHC to village  ANM. Annual expenditure is increased on immunization. Out reach session organism by AWW &amp; PRI’s</a:t>
            </a:r>
          </a:p>
          <a:p>
            <a:r>
              <a:rPr lang="en-US" dirty="0" smtClean="0"/>
              <a:t>IMNCI – is Indian adaptation of IMCI.</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WHO estimates : 529,000 maternal deaths globally </a:t>
            </a:r>
          </a:p>
          <a:p>
            <a:pPr>
              <a:buNone/>
            </a:pPr>
            <a:r>
              <a:rPr lang="en-US" sz="1200" dirty="0" smtClean="0"/>
              <a:t>		                    25.7% in India.</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India should reduce maternal mortality (MMR) from 437 deaths per 100,000 live births in 1991 to 109 by 2015.</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Millennium Summit  -New York (Sept 2000) 189 countries</a:t>
            </a:r>
          </a:p>
          <a:p>
            <a:r>
              <a:rPr lang="en-US" sz="1200" b="1" dirty="0" smtClean="0">
                <a:latin typeface="Times New Roman" pitchFamily="18" charset="0"/>
                <a:cs typeface="Times New Roman" pitchFamily="18" charset="0"/>
              </a:rPr>
              <a:t>M</a:t>
            </a:r>
            <a:r>
              <a:rPr lang="en-US" sz="1200" dirty="0" smtClean="0">
                <a:latin typeface="Times New Roman" pitchFamily="18" charset="0"/>
                <a:cs typeface="Times New Roman" pitchFamily="18" charset="0"/>
              </a:rPr>
              <a:t>illennium </a:t>
            </a:r>
            <a:r>
              <a:rPr lang="en-US" sz="1200" b="1" dirty="0" smtClean="0">
                <a:latin typeface="Times New Roman" pitchFamily="18" charset="0"/>
                <a:cs typeface="Times New Roman" pitchFamily="18" charset="0"/>
              </a:rPr>
              <a:t>D</a:t>
            </a:r>
            <a:r>
              <a:rPr lang="en-US" sz="1200" dirty="0" smtClean="0">
                <a:latin typeface="Times New Roman" pitchFamily="18" charset="0"/>
                <a:cs typeface="Times New Roman" pitchFamily="18" charset="0"/>
              </a:rPr>
              <a:t>evelopment </a:t>
            </a:r>
            <a:r>
              <a:rPr lang="en-US" sz="1200" b="1" dirty="0" smtClean="0">
                <a:latin typeface="Times New Roman" pitchFamily="18" charset="0"/>
                <a:cs typeface="Times New Roman" pitchFamily="18" charset="0"/>
              </a:rPr>
              <a:t>G</a:t>
            </a:r>
            <a:r>
              <a:rPr lang="en-US" sz="1200" dirty="0" smtClean="0">
                <a:latin typeface="Times New Roman" pitchFamily="18" charset="0"/>
                <a:cs typeface="Times New Roman" pitchFamily="18" charset="0"/>
              </a:rPr>
              <a:t>oals</a:t>
            </a: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 be achieve by 2015</a:t>
            </a:r>
          </a:p>
          <a:p>
            <a:r>
              <a:rPr lang="en-US" sz="1200" dirty="0" smtClean="0">
                <a:latin typeface="Times New Roman" pitchFamily="18" charset="0"/>
                <a:cs typeface="Times New Roman" pitchFamily="18" charset="0"/>
              </a:rPr>
              <a:t>Mid-term evaluation - 2007</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AIDS  case  in  India  was detected in 1986.  Realizing the gravity of epidemiological situation of HIV infection prevailing in the country, the Government of India launched a National AIDS Control Programme in 1987.  A comprehensive five- year  project  was  launched  in  1992. Learning with  the experience  of Phase-1, there  was  a  paradigm  shift  in  present Phase-II of the project addressing AIDS in the  country.    The  second  Phase  of  the National AIDS Control Programme (NACO-II) was formulated by Government of India with the two key objectives: (I) to reduce the  spread of  HIV  infection  in India; and (II) strengthen India s capacity to respond to HIV/AIDS on a long term basis.  The total outlay for Second Phase  of  the  National AIDS  Control Programme  (NACP-II)  is  Rs. 2064.65 </a:t>
            </a:r>
            <a:r>
              <a:rPr lang="en-US" dirty="0" err="1" smtClean="0"/>
              <a:t>crore</a:t>
            </a:r>
            <a:r>
              <a:rPr lang="en-US" dirty="0" smtClean="0"/>
              <a:t>.</a:t>
            </a:r>
            <a:r>
              <a:rPr lang="en-US" b="1" dirty="0" smtClean="0"/>
              <a:t> </a:t>
            </a:r>
            <a:endParaRPr lang="en-US" dirty="0" smtClean="0"/>
          </a:p>
          <a:p>
            <a:r>
              <a:rPr lang="en-US" b="1" dirty="0" smtClean="0"/>
              <a:t>GOI (1985)</a:t>
            </a:r>
            <a:r>
              <a:rPr lang="en-US" b="1" baseline="0" dirty="0" smtClean="0"/>
              <a:t> Constituted task force for looking in AIDS Matter</a:t>
            </a:r>
          </a:p>
          <a:p>
            <a:r>
              <a:rPr lang="en-US" b="1" baseline="0" dirty="0" smtClean="0"/>
              <a:t>1987 –NATIONAL AIDS CONTROL PROGRAMME LAUNCHED</a:t>
            </a:r>
          </a:p>
          <a:p>
            <a:r>
              <a:rPr lang="en-US" b="1" dirty="0" smtClean="0"/>
              <a:t>Phase-I (1992 - 1999)</a:t>
            </a:r>
            <a:r>
              <a:rPr lang="en-US" dirty="0" smtClean="0"/>
              <a:t> was implemented across the country with objective to slow the spread of HIV to reduce future morbidity, mortality, and the impact of AIDS by initiating a major effort in the prevention of HIV transmission.</a:t>
            </a:r>
            <a:endParaRPr lang="en-US" b="1" dirty="0" smtClean="0"/>
          </a:p>
          <a:p>
            <a:r>
              <a:rPr lang="en-US" b="1" dirty="0" smtClean="0"/>
              <a:t>Phase-II (1999 - 2006)</a:t>
            </a:r>
            <a:r>
              <a:rPr lang="en-US" dirty="0" smtClean="0"/>
              <a:t> was aimed at reducing spread of HIV infection in India and strengthen India's capacity to respond to HIV epidemic on long term basis.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Phase-III (2007-2012)</a:t>
            </a:r>
            <a:r>
              <a:rPr lang="en-US" dirty="0" smtClean="0"/>
              <a:t>is based on the experiences and lessons drawn from NACP-I and II, and is built upon their strengths. Its priorities and thrust areas are drawn up accordingly and include the following: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twin objectives of RNTCP are the curing of at least 85% of the new sputum positive TB patients and detecting at least 70% of</a:t>
            </a:r>
          </a:p>
          <a:p>
            <a:endParaRPr lang="en-US" sz="1200" kern="1200" baseline="0" dirty="0" smtClean="0">
              <a:solidFill>
                <a:schemeClr val="tx1"/>
              </a:solidFill>
              <a:latin typeface="+mn-lt"/>
              <a:ea typeface="+mn-ea"/>
              <a:cs typeface="+mn-cs"/>
            </a:endParaRPr>
          </a:p>
          <a:p>
            <a:r>
              <a:rPr lang="en-US" dirty="0" smtClean="0"/>
              <a:t>The new WHO Stop TB Strategy, (2006) has identified six principal</a:t>
            </a:r>
          </a:p>
          <a:p>
            <a:r>
              <a:rPr lang="en-US" dirty="0" smtClean="0"/>
              <a:t>components to </a:t>
            </a:r>
            <a:r>
              <a:rPr lang="en-US" dirty="0" err="1" smtClean="0"/>
              <a:t>realise</a:t>
            </a:r>
            <a:r>
              <a:rPr lang="en-US" dirty="0" smtClean="0"/>
              <a:t> the global </a:t>
            </a:r>
            <a:r>
              <a:rPr lang="en-US" dirty="0" err="1" smtClean="0"/>
              <a:t>Tbrelated</a:t>
            </a:r>
            <a:r>
              <a:rPr lang="en-US" dirty="0" smtClean="0"/>
              <a:t> MDGs by 2015. They are:</a:t>
            </a:r>
          </a:p>
          <a:p>
            <a:pPr>
              <a:buFont typeface="Wingdings" pitchFamily="2" charset="2"/>
              <a:buChar char="§"/>
            </a:pPr>
            <a:r>
              <a:rPr lang="en-US" dirty="0" smtClean="0"/>
              <a:t>Pursuing high quality DOTS expansion and enhancement</a:t>
            </a:r>
          </a:p>
          <a:p>
            <a:pPr>
              <a:buFont typeface="Wingdings" pitchFamily="2" charset="2"/>
              <a:buChar char="§"/>
            </a:pPr>
            <a:r>
              <a:rPr lang="en-US" dirty="0" smtClean="0"/>
              <a:t>Addressing TB/HIV, MDR-TB and other challenges</a:t>
            </a:r>
          </a:p>
          <a:p>
            <a:pPr>
              <a:buFont typeface="Wingdings" pitchFamily="2" charset="2"/>
              <a:buChar char="§"/>
            </a:pPr>
            <a:r>
              <a:rPr lang="en-US" dirty="0" smtClean="0"/>
              <a:t>Contributing to health system strengthening</a:t>
            </a:r>
          </a:p>
          <a:p>
            <a:pPr>
              <a:buFont typeface="Wingdings" pitchFamily="2" charset="2"/>
              <a:buChar char="§"/>
            </a:pPr>
            <a:r>
              <a:rPr lang="en-US" dirty="0" smtClean="0"/>
              <a:t>Engaging all care providers</a:t>
            </a:r>
          </a:p>
          <a:p>
            <a:pPr>
              <a:buFont typeface="Wingdings" pitchFamily="2" charset="2"/>
              <a:buChar char="§"/>
            </a:pPr>
            <a:r>
              <a:rPr lang="en-US" dirty="0" smtClean="0"/>
              <a:t>Empowering patients and communities</a:t>
            </a:r>
          </a:p>
          <a:p>
            <a:pPr>
              <a:buFont typeface="Wingdings" pitchFamily="2" charset="2"/>
              <a:buChar char="§"/>
            </a:pPr>
            <a:r>
              <a:rPr lang="en-US" dirty="0" smtClean="0"/>
              <a:t>Enabling and promoting research</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follows a principle of “low to no subsidy” where a nominal subsidy in the form of incentive is given to rural poor households for construction of toilets. TSC gives strong emphasis on </a:t>
            </a:r>
            <a:r>
              <a:rPr lang="en-US" dirty="0" smtClean="0">
                <a:hlinkClick r:id="rId3"/>
              </a:rPr>
              <a:t>Information, Education and Communication (IEC)</a:t>
            </a:r>
            <a:r>
              <a:rPr lang="en-US" dirty="0" smtClean="0"/>
              <a:t>, Capacity Building and Hygiene Education for effective </a:t>
            </a:r>
            <a:r>
              <a:rPr lang="en-US" dirty="0" err="1" smtClean="0"/>
              <a:t>behaviour</a:t>
            </a:r>
            <a:r>
              <a:rPr lang="en-US" dirty="0" smtClean="0"/>
              <a:t> change with involvement of PRIs, CBOs, and NGOs etc. The key intervention areas are Individual household latrines (IHHL), School Sanitation and Hygiene Education </a:t>
            </a:r>
            <a:r>
              <a:rPr lang="en-US" dirty="0" smtClean="0">
                <a:hlinkClick r:id="rId4"/>
              </a:rPr>
              <a:t>(SSHE)</a:t>
            </a:r>
            <a:r>
              <a:rPr lang="en-US" dirty="0" smtClean="0"/>
              <a:t>, </a:t>
            </a:r>
            <a:r>
              <a:rPr lang="en-US" dirty="0" smtClean="0">
                <a:hlinkClick r:id="rId5"/>
              </a:rPr>
              <a:t>Community Sanitary Complex</a:t>
            </a:r>
            <a:r>
              <a:rPr lang="en-US" dirty="0" smtClean="0"/>
              <a:t>, </a:t>
            </a:r>
            <a:r>
              <a:rPr lang="en-US" dirty="0" smtClean="0">
                <a:hlinkClick r:id="rId6"/>
              </a:rPr>
              <a:t>Anganwadi toilets</a:t>
            </a:r>
            <a:r>
              <a:rPr lang="en-US" dirty="0" smtClean="0"/>
              <a:t> supported by Rural Sanitary Marts </a:t>
            </a:r>
            <a:r>
              <a:rPr lang="en-US" dirty="0" smtClean="0">
                <a:hlinkClick r:id="rId7"/>
              </a:rPr>
              <a:t>(RSMs)</a:t>
            </a:r>
            <a:r>
              <a:rPr lang="en-US" dirty="0" smtClean="0"/>
              <a:t> and Production Centers (PCs). The main goal of the GOI is to eradicate the practice of open defecation by 2010.</a:t>
            </a:r>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latin typeface="Times New Roman" pitchFamily="18" charset="0"/>
                <a:cs typeface="Times New Roman" pitchFamily="18" charset="0"/>
              </a:rPr>
              <a:t>At International level</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United Nations, Inter-Agency &amp; Expert Group on MDG Indicators led by </a:t>
            </a:r>
            <a:r>
              <a:rPr lang="en-US" dirty="0" err="1" smtClean="0">
                <a:latin typeface="Times New Roman" pitchFamily="18" charset="0"/>
                <a:cs typeface="Times New Roman" pitchFamily="18" charset="0"/>
              </a:rPr>
              <a:t>deptt</a:t>
            </a:r>
            <a:r>
              <a:rPr lang="en-US" dirty="0" smtClean="0">
                <a:latin typeface="Times New Roman" pitchFamily="18" charset="0"/>
                <a:cs typeface="Times New Roman" pitchFamily="18" charset="0"/>
              </a:rPr>
              <a:t> of economics &amp; Social affair</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Supporting Agencies  </a:t>
            </a:r>
          </a:p>
          <a:p>
            <a:pPr>
              <a:buNone/>
            </a:pPr>
            <a:r>
              <a:rPr lang="en-US" dirty="0" smtClean="0">
                <a:latin typeface="Times New Roman" pitchFamily="18" charset="0"/>
                <a:cs typeface="Times New Roman" pitchFamily="18" charset="0"/>
              </a:rPr>
              <a:t>		  *WHO  *World Bank  *International </a:t>
            </a:r>
            <a:r>
              <a:rPr lang="en-US" dirty="0" err="1" smtClean="0">
                <a:latin typeface="Times New Roman" pitchFamily="18" charset="0"/>
                <a:cs typeface="Times New Roman" pitchFamily="18" charset="0"/>
              </a:rPr>
              <a:t>labour</a:t>
            </a:r>
            <a:r>
              <a:rPr lang="en-US" dirty="0" smtClean="0">
                <a:latin typeface="Times New Roman" pitchFamily="18" charset="0"/>
                <a:cs typeface="Times New Roman" pitchFamily="18" charset="0"/>
              </a:rPr>
              <a:t> organization, *International monetary fund *Food &amp; agricultural organization of UN *Economic commission of Africa, *UNICEF,  *International telecommunication union *UNs environment programme * UNs development fund for women, *UNs development programmes, *WTO, *UNs population fund, *Joint UNs programme of HIV/AIDS …..etc.</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United Nations Statistics Division</a:t>
            </a:r>
          </a:p>
          <a:p>
            <a:pPr>
              <a:buNone/>
            </a:pPr>
            <a:r>
              <a:rPr lang="en-US" dirty="0" smtClean="0">
                <a:latin typeface="Times New Roman" pitchFamily="18" charset="0"/>
                <a:cs typeface="Times New Roman" pitchFamily="18" charset="0"/>
              </a:rPr>
              <a:t>			www. mdgs.un.org.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dirty="0" smtClean="0"/>
              <a:t>Ministry of Statistics &amp; Programme Implementation </a:t>
            </a:r>
          </a:p>
          <a:p>
            <a:pPr>
              <a:buNone/>
            </a:pPr>
            <a:r>
              <a:rPr lang="en-US" sz="1200" dirty="0" smtClean="0"/>
              <a:t>	Inter ministerial expert committee set up in November 2004</a:t>
            </a:r>
          </a:p>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BF5971-A908-419E-B0E0-C42750B00DC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BF5971-A908-419E-B0E0-C42750B00DC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7/2/2009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chart" Target="../charts/chart14.xml"/><Relationship Id="rId4" Type="http://schemas.openxmlformats.org/officeDocument/2006/relationships/chart" Target="../charts/chart13.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mdgmonitor.org/factsheets_00.cfm?c=IND&amp;cd=356"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hyperlink" Target="http://data.undp.org.in/media/mdg/MDGs.pdf" TargetMode="External"/><Relationship Id="rId5" Type="http://schemas.openxmlformats.org/officeDocument/2006/relationships/hyperlink" Target="http://www.nfhsindia.org/NFHS-3%20Data/VOL-1/India_volume_I_corrected_17oct08.pdf" TargetMode="External"/><Relationship Id="rId4" Type="http://schemas.openxmlformats.org/officeDocument/2006/relationships/hyperlink" Target="http://mohfw.nic.in/NRHM/Documents/NRHM_The_Progress_so_far.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981200"/>
            <a:ext cx="7406640" cy="1472184"/>
          </a:xfrm>
        </p:spPr>
        <p:txBody>
          <a:bodyPr/>
          <a:lstStyle/>
          <a:p>
            <a:r>
              <a:rPr lang="en-US" dirty="0" smtClean="0"/>
              <a:t>MDG: Progress in India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fontScale="90000"/>
          </a:bodyPr>
          <a:lstStyle/>
          <a:p>
            <a:r>
              <a:rPr lang="en-US" sz="2800" b="1" dirty="0" smtClean="0">
                <a:solidFill>
                  <a:srgbClr val="C00000"/>
                </a:solidFill>
              </a:rPr>
              <a:t>Steps for Goal 1</a:t>
            </a:r>
            <a:r>
              <a:rPr lang="en-US" sz="1800" b="1" dirty="0" smtClean="0">
                <a:solidFill>
                  <a:srgbClr val="C00000"/>
                </a:solidFill>
              </a:rPr>
              <a:t/>
            </a:r>
            <a:br>
              <a:rPr lang="en-US" sz="1800" b="1" dirty="0" smtClean="0">
                <a:solidFill>
                  <a:srgbClr val="C00000"/>
                </a:solidFill>
              </a:rPr>
            </a:br>
            <a:endParaRPr lang="en-US" sz="2800" b="1" dirty="0">
              <a:solidFill>
                <a:srgbClr val="C00000"/>
              </a:solidFill>
            </a:endParaRPr>
          </a:p>
        </p:txBody>
      </p:sp>
      <p:sp>
        <p:nvSpPr>
          <p:cNvPr id="3" name="Content Placeholder 2"/>
          <p:cNvSpPr>
            <a:spLocks noGrp="1"/>
          </p:cNvSpPr>
          <p:nvPr>
            <p:ph idx="1"/>
          </p:nvPr>
        </p:nvSpPr>
        <p:spPr>
          <a:xfrm>
            <a:off x="1219200" y="685800"/>
            <a:ext cx="7714488" cy="6019800"/>
          </a:xfrm>
        </p:spPr>
        <p:txBody>
          <a:bodyPr>
            <a:normAutofit fontScale="77500" lnSpcReduction="20000"/>
          </a:bodyPr>
          <a:lstStyle/>
          <a:p>
            <a:pPr marL="596646" lvl="0" indent="-514350">
              <a:buNone/>
            </a:pPr>
            <a:endParaRPr lang="en-US" sz="2000" dirty="0" smtClean="0"/>
          </a:p>
          <a:p>
            <a:pPr marL="596646" lvl="0" indent="-514350">
              <a:buNone/>
            </a:pPr>
            <a:r>
              <a:rPr lang="en-US" sz="2000" dirty="0" smtClean="0">
                <a:solidFill>
                  <a:srgbClr val="C00000"/>
                </a:solidFill>
              </a:rPr>
              <a:t>For rural area</a:t>
            </a:r>
          </a:p>
          <a:p>
            <a:pPr marL="596646" lvl="0" indent="-514350">
              <a:buFont typeface="+mj-lt"/>
              <a:buAutoNum type="arabicPeriod"/>
            </a:pPr>
            <a:r>
              <a:rPr lang="en-US" sz="2000" dirty="0" smtClean="0"/>
              <a:t>Wage employment programme</a:t>
            </a:r>
          </a:p>
          <a:p>
            <a:pPr marL="596646" indent="-514350">
              <a:buFont typeface="+mj-lt"/>
              <a:buAutoNum type="arabicPeriod"/>
            </a:pPr>
            <a:r>
              <a:rPr lang="en-US" sz="2000" dirty="0" err="1" smtClean="0"/>
              <a:t>Swarnajayanti</a:t>
            </a:r>
            <a:r>
              <a:rPr lang="en-US" sz="2000" dirty="0" smtClean="0"/>
              <a:t> Gram </a:t>
            </a:r>
            <a:r>
              <a:rPr lang="en-US" sz="2000" dirty="0" err="1" smtClean="0"/>
              <a:t>Swarozgar</a:t>
            </a:r>
            <a:r>
              <a:rPr lang="en-US" sz="2000" dirty="0" smtClean="0"/>
              <a:t> </a:t>
            </a:r>
            <a:r>
              <a:rPr lang="en-US" sz="2000" dirty="0" err="1" smtClean="0"/>
              <a:t>Yojana</a:t>
            </a:r>
            <a:r>
              <a:rPr lang="en-US" sz="2000" dirty="0" smtClean="0"/>
              <a:t>(1999)</a:t>
            </a:r>
          </a:p>
          <a:p>
            <a:pPr marL="596646" lvl="0" indent="-514350">
              <a:buFont typeface="+mj-lt"/>
              <a:buAutoNum type="arabicPeriod"/>
            </a:pPr>
            <a:r>
              <a:rPr lang="en-US" sz="2000" dirty="0" err="1" smtClean="0"/>
              <a:t>Sampoorna</a:t>
            </a:r>
            <a:r>
              <a:rPr lang="en-US" sz="2000" dirty="0" smtClean="0"/>
              <a:t> </a:t>
            </a:r>
            <a:r>
              <a:rPr lang="en-US" sz="2000" dirty="0" err="1" smtClean="0"/>
              <a:t>Gramin</a:t>
            </a:r>
            <a:r>
              <a:rPr lang="en-US" sz="2000" dirty="0" smtClean="0"/>
              <a:t> </a:t>
            </a:r>
            <a:r>
              <a:rPr lang="en-US" sz="2000" dirty="0" err="1" smtClean="0"/>
              <a:t>Rozgar</a:t>
            </a:r>
            <a:r>
              <a:rPr lang="en-US" sz="2000" dirty="0" smtClean="0"/>
              <a:t> </a:t>
            </a:r>
            <a:r>
              <a:rPr lang="en-US" sz="2000" dirty="0" err="1" smtClean="0"/>
              <a:t>Yojana</a:t>
            </a:r>
            <a:r>
              <a:rPr lang="en-US" sz="2000" dirty="0" smtClean="0"/>
              <a:t>(2001)</a:t>
            </a:r>
          </a:p>
          <a:p>
            <a:pPr marL="596646" lvl="0" indent="-514350">
              <a:buFont typeface="+mj-lt"/>
              <a:buAutoNum type="arabicPeriod"/>
            </a:pPr>
            <a:r>
              <a:rPr lang="en-US" sz="2000" dirty="0" err="1" smtClean="0"/>
              <a:t>Indira</a:t>
            </a:r>
            <a:r>
              <a:rPr lang="en-US" sz="2000" dirty="0" smtClean="0"/>
              <a:t> </a:t>
            </a:r>
            <a:r>
              <a:rPr lang="en-US" sz="2000" dirty="0" err="1" smtClean="0"/>
              <a:t>Awas</a:t>
            </a:r>
            <a:r>
              <a:rPr lang="en-US" sz="2000" dirty="0" smtClean="0"/>
              <a:t> </a:t>
            </a:r>
            <a:r>
              <a:rPr lang="en-US" sz="2000" dirty="0" err="1" smtClean="0"/>
              <a:t>Yojana</a:t>
            </a:r>
            <a:endParaRPr lang="en-US" sz="2000" dirty="0" smtClean="0"/>
          </a:p>
          <a:p>
            <a:pPr marL="596646" lvl="0" indent="-514350">
              <a:buFont typeface="+mj-lt"/>
              <a:buAutoNum type="arabicPeriod"/>
            </a:pPr>
            <a:r>
              <a:rPr lang="en-US" sz="2000" dirty="0" smtClean="0"/>
              <a:t>National Rural Employment Guarantee Act</a:t>
            </a:r>
          </a:p>
          <a:p>
            <a:pPr marL="596646" lvl="0" indent="-514350">
              <a:buNone/>
            </a:pPr>
            <a:r>
              <a:rPr lang="en-US" sz="2000" dirty="0" smtClean="0">
                <a:solidFill>
                  <a:srgbClr val="C00000"/>
                </a:solidFill>
              </a:rPr>
              <a:t>For Urban area</a:t>
            </a:r>
          </a:p>
          <a:p>
            <a:pPr marL="596646" lvl="0" indent="-514350">
              <a:buFont typeface="+mj-lt"/>
              <a:buAutoNum type="arabicPeriod"/>
            </a:pPr>
            <a:r>
              <a:rPr lang="en-US" sz="2000" dirty="0" smtClean="0"/>
              <a:t>National slum development programme</a:t>
            </a:r>
          </a:p>
          <a:p>
            <a:pPr marL="596646" lvl="0" indent="-514350">
              <a:buFont typeface="+mj-lt"/>
              <a:buAutoNum type="arabicPeriod"/>
            </a:pPr>
            <a:r>
              <a:rPr lang="en-US" sz="2000" dirty="0" err="1" smtClean="0"/>
              <a:t>Swarna</a:t>
            </a:r>
            <a:r>
              <a:rPr lang="en-US" sz="2000" dirty="0" smtClean="0"/>
              <a:t> </a:t>
            </a:r>
            <a:r>
              <a:rPr lang="en-US" sz="2000" dirty="0" err="1" smtClean="0"/>
              <a:t>Jayanti</a:t>
            </a:r>
            <a:r>
              <a:rPr lang="en-US" sz="2000" dirty="0" smtClean="0"/>
              <a:t> </a:t>
            </a:r>
            <a:r>
              <a:rPr lang="en-US" sz="2000" dirty="0" err="1" smtClean="0"/>
              <a:t>Shahari</a:t>
            </a:r>
            <a:r>
              <a:rPr lang="en-US" sz="2000" dirty="0" smtClean="0"/>
              <a:t> </a:t>
            </a:r>
            <a:r>
              <a:rPr lang="en-US" sz="2000" dirty="0" err="1" smtClean="0"/>
              <a:t>Rozgar</a:t>
            </a:r>
            <a:r>
              <a:rPr lang="en-US" sz="2000" dirty="0" smtClean="0"/>
              <a:t> </a:t>
            </a:r>
            <a:r>
              <a:rPr lang="en-US" sz="2000" dirty="0" err="1" smtClean="0"/>
              <a:t>Yojana</a:t>
            </a:r>
            <a:endParaRPr lang="en-US" sz="2000" dirty="0" smtClean="0"/>
          </a:p>
          <a:p>
            <a:pPr marL="596646" lvl="0" indent="-514350">
              <a:buFont typeface="+mj-lt"/>
              <a:buAutoNum type="arabicPeriod"/>
            </a:pPr>
            <a:r>
              <a:rPr lang="en-US" sz="2000" dirty="0" err="1" smtClean="0"/>
              <a:t>Valmiki</a:t>
            </a:r>
            <a:r>
              <a:rPr lang="en-US" sz="2000" dirty="0" smtClean="0"/>
              <a:t> </a:t>
            </a:r>
            <a:r>
              <a:rPr lang="en-US" sz="2000" dirty="0" err="1" smtClean="0"/>
              <a:t>Ambedkar</a:t>
            </a:r>
            <a:r>
              <a:rPr lang="en-US" sz="2000" dirty="0" smtClean="0"/>
              <a:t> </a:t>
            </a:r>
            <a:r>
              <a:rPr lang="en-US" sz="2000" dirty="0" err="1" smtClean="0"/>
              <a:t>Yojana</a:t>
            </a:r>
            <a:r>
              <a:rPr lang="en-US" sz="2000" dirty="0" smtClean="0"/>
              <a:t> (VAMBAY)</a:t>
            </a:r>
          </a:p>
          <a:p>
            <a:pPr marL="596646" lvl="0" indent="-514350">
              <a:buNone/>
            </a:pPr>
            <a:endParaRPr lang="en-US" sz="2000" dirty="0" smtClean="0"/>
          </a:p>
          <a:p>
            <a:pPr marL="596646" lvl="0" indent="-514350">
              <a:buFont typeface="+mj-lt"/>
              <a:buAutoNum type="arabicPeriod"/>
            </a:pPr>
            <a:r>
              <a:rPr lang="en-US" sz="2000" dirty="0" smtClean="0">
                <a:solidFill>
                  <a:srgbClr val="C00000"/>
                </a:solidFill>
              </a:rPr>
              <a:t>Public distribution system</a:t>
            </a:r>
          </a:p>
          <a:p>
            <a:pPr marL="596646" lvl="0" indent="-514350">
              <a:buFont typeface="+mj-lt"/>
              <a:buAutoNum type="arabicPeriod"/>
            </a:pPr>
            <a:r>
              <a:rPr lang="en-US" sz="2000" dirty="0" smtClean="0">
                <a:solidFill>
                  <a:srgbClr val="C00000"/>
                </a:solidFill>
              </a:rPr>
              <a:t>Targeted public distribution system:</a:t>
            </a:r>
          </a:p>
          <a:p>
            <a:pPr marL="916686" lvl="1" indent="-514350">
              <a:buFont typeface="+mj-lt"/>
              <a:buAutoNum type="arabicPeriod"/>
            </a:pPr>
            <a:r>
              <a:rPr lang="en-US" sz="2000" dirty="0" err="1" smtClean="0">
                <a:solidFill>
                  <a:srgbClr val="C00000"/>
                </a:solidFill>
              </a:rPr>
              <a:t>Antyodaya</a:t>
            </a:r>
            <a:r>
              <a:rPr lang="en-US" sz="2000" dirty="0" smtClean="0">
                <a:solidFill>
                  <a:srgbClr val="C00000"/>
                </a:solidFill>
              </a:rPr>
              <a:t> Anna </a:t>
            </a:r>
            <a:r>
              <a:rPr lang="en-US" sz="2000" dirty="0" err="1" smtClean="0">
                <a:solidFill>
                  <a:srgbClr val="C00000"/>
                </a:solidFill>
              </a:rPr>
              <a:t>Yojana</a:t>
            </a:r>
            <a:r>
              <a:rPr lang="en-US" sz="2000" dirty="0" smtClean="0">
                <a:solidFill>
                  <a:srgbClr val="C00000"/>
                </a:solidFill>
              </a:rPr>
              <a:t> (2000) </a:t>
            </a:r>
          </a:p>
          <a:p>
            <a:pPr marL="916686" lvl="1" indent="-514350">
              <a:buFont typeface="+mj-lt"/>
              <a:buAutoNum type="arabicPeriod"/>
            </a:pPr>
            <a:r>
              <a:rPr lang="en-US" sz="2000" dirty="0" smtClean="0">
                <a:solidFill>
                  <a:srgbClr val="C00000"/>
                </a:solidFill>
              </a:rPr>
              <a:t>ICDS (1975)</a:t>
            </a:r>
          </a:p>
          <a:p>
            <a:pPr marL="916686" lvl="1" indent="-514350">
              <a:buFont typeface="+mj-lt"/>
              <a:buAutoNum type="arabicPeriod"/>
            </a:pPr>
            <a:r>
              <a:rPr lang="en-US" sz="2000" dirty="0" smtClean="0">
                <a:solidFill>
                  <a:srgbClr val="C00000"/>
                </a:solidFill>
              </a:rPr>
              <a:t>Mid-day meal scheme (1995) Revised 2004</a:t>
            </a:r>
          </a:p>
          <a:p>
            <a:pPr marL="916686" lvl="1" indent="-514350">
              <a:buFont typeface="+mj-lt"/>
              <a:buAutoNum type="arabicPeriod"/>
            </a:pPr>
            <a:r>
              <a:rPr lang="en-US" sz="2000" dirty="0" smtClean="0">
                <a:solidFill>
                  <a:srgbClr val="C00000"/>
                </a:solidFill>
              </a:rPr>
              <a:t>Food for work programme</a:t>
            </a:r>
          </a:p>
          <a:p>
            <a:pPr marL="916686" lvl="1" indent="-514350">
              <a:buFont typeface="+mj-lt"/>
              <a:buAutoNum type="arabicPeriod"/>
            </a:pPr>
            <a:r>
              <a:rPr lang="en-US" sz="2000" dirty="0" smtClean="0">
                <a:solidFill>
                  <a:srgbClr val="C00000"/>
                </a:solidFill>
              </a:rPr>
              <a:t>Annapurna scheme</a:t>
            </a:r>
          </a:p>
          <a:p>
            <a:pPr marL="596646" lvl="0" indent="-514350">
              <a:buFont typeface="+mj-lt"/>
              <a:buAutoNum type="arabicPeriod"/>
            </a:pPr>
            <a:r>
              <a:rPr lang="en-US" sz="2000" dirty="0" smtClean="0">
                <a:solidFill>
                  <a:srgbClr val="C00000"/>
                </a:solidFill>
              </a:rPr>
              <a:t>National nutrition mission (2003)</a:t>
            </a:r>
          </a:p>
          <a:p>
            <a:pPr marL="596646" lvl="0" indent="-514350">
              <a:buFont typeface="+mj-lt"/>
              <a:buAutoNum type="arabicPeriod"/>
            </a:pPr>
            <a:r>
              <a:rPr lang="en-US" sz="2000" dirty="0" smtClean="0">
                <a:solidFill>
                  <a:srgbClr val="C00000"/>
                </a:solidFill>
              </a:rPr>
              <a:t>National guideline on infant &amp; young feeding 2004</a:t>
            </a:r>
          </a:p>
          <a:p>
            <a:pPr marL="596646" lvl="0" indent="-514350">
              <a:buFont typeface="+mj-lt"/>
              <a:buAutoNum type="arabicPeriod"/>
            </a:pPr>
            <a:r>
              <a:rPr lang="en-US" sz="2000" dirty="0" smtClean="0">
                <a:solidFill>
                  <a:srgbClr val="C00000"/>
                </a:solidFill>
              </a:rPr>
              <a:t>NRHM (2005-2012)</a:t>
            </a:r>
          </a:p>
          <a:p>
            <a:pPr marL="596646" indent="-514350">
              <a:buNone/>
            </a:pPr>
            <a:endParaRPr lang="en-US" sz="2000" dirty="0" smtClean="0"/>
          </a:p>
          <a:p>
            <a:pPr marL="596646" indent="-514350">
              <a:buFont typeface="+mj-lt"/>
              <a:buAutoNum type="arabicPeriod"/>
            </a:pPr>
            <a:endParaRPr lang="en-US" sz="2000" dirty="0"/>
          </a:p>
        </p:txBody>
      </p:sp>
      <p:pic>
        <p:nvPicPr>
          <p:cNvPr id="4" name="Picture 3"/>
          <p:cNvPicPr/>
          <p:nvPr/>
        </p:nvPicPr>
        <p:blipFill>
          <a:blip r:embed="rId3"/>
          <a:srcRect/>
          <a:stretch>
            <a:fillRect/>
          </a:stretch>
        </p:blipFill>
        <p:spPr bwMode="auto">
          <a:xfrm>
            <a:off x="0" y="0"/>
            <a:ext cx="1066800"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500"/>
                                        <p:tgtEl>
                                          <p:spTgt spid="3">
                                            <p:txEl>
                                              <p:pRg st="7" end="7"/>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500"/>
                                        <p:tgtEl>
                                          <p:spTgt spid="3">
                                            <p:txEl>
                                              <p:pRg st="8" end="8"/>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blinds(horizontal)">
                                      <p:cBhvr>
                                        <p:cTn id="34" dur="500"/>
                                        <p:tgtEl>
                                          <p:spTgt spid="3">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animEffect transition="in" filter="blinds(horizontal)">
                                      <p:cBhvr>
                                        <p:cTn id="39" dur="500"/>
                                        <p:tgtEl>
                                          <p:spTgt spid="3">
                                            <p:txEl>
                                              <p:pRg st="12" end="12"/>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3">
                                            <p:txEl>
                                              <p:pRg st="13" end="13"/>
                                            </p:txEl>
                                          </p:spTgt>
                                        </p:tgtEl>
                                        <p:attrNameLst>
                                          <p:attrName>style.visibility</p:attrName>
                                        </p:attrNameLst>
                                      </p:cBhvr>
                                      <p:to>
                                        <p:strVal val="visible"/>
                                      </p:to>
                                    </p:set>
                                    <p:animEffect transition="in" filter="blinds(horizontal)">
                                      <p:cBhvr>
                                        <p:cTn id="42" dur="500"/>
                                        <p:tgtEl>
                                          <p:spTgt spid="3">
                                            <p:txEl>
                                              <p:pRg st="13" end="13"/>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animEffect transition="in" filter="blinds(horizontal)">
                                      <p:cBhvr>
                                        <p:cTn id="45" dur="500"/>
                                        <p:tgtEl>
                                          <p:spTgt spid="3">
                                            <p:txEl>
                                              <p:pRg st="14" end="14"/>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5" end="15"/>
                                            </p:txEl>
                                          </p:spTgt>
                                        </p:tgtEl>
                                        <p:attrNameLst>
                                          <p:attrName>style.visibility</p:attrName>
                                        </p:attrNameLst>
                                      </p:cBhvr>
                                      <p:to>
                                        <p:strVal val="visible"/>
                                      </p:to>
                                    </p:set>
                                    <p:animEffect transition="in" filter="blinds(horizontal)">
                                      <p:cBhvr>
                                        <p:cTn id="48" dur="500"/>
                                        <p:tgtEl>
                                          <p:spTgt spid="3">
                                            <p:txEl>
                                              <p:pRg st="15" end="15"/>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3">
                                            <p:txEl>
                                              <p:pRg st="16" end="16"/>
                                            </p:txEl>
                                          </p:spTgt>
                                        </p:tgtEl>
                                        <p:attrNameLst>
                                          <p:attrName>style.visibility</p:attrName>
                                        </p:attrNameLst>
                                      </p:cBhvr>
                                      <p:to>
                                        <p:strVal val="visible"/>
                                      </p:to>
                                    </p:set>
                                    <p:animEffect transition="in" filter="blinds(horizontal)">
                                      <p:cBhvr>
                                        <p:cTn id="51" dur="500"/>
                                        <p:tgtEl>
                                          <p:spTgt spid="3">
                                            <p:txEl>
                                              <p:pRg st="16" end="16"/>
                                            </p:txEl>
                                          </p:spTgt>
                                        </p:tgtEl>
                                      </p:cBhvr>
                                    </p:animEffect>
                                  </p:childTnLst>
                                </p:cTn>
                              </p:par>
                              <p:par>
                                <p:cTn id="52" presetID="3" presetClass="entr" presetSubtype="10" fill="hold" nodeType="withEffect">
                                  <p:stCondLst>
                                    <p:cond delay="0"/>
                                  </p:stCondLst>
                                  <p:childTnLst>
                                    <p:set>
                                      <p:cBhvr>
                                        <p:cTn id="53" dur="1" fill="hold">
                                          <p:stCondLst>
                                            <p:cond delay="0"/>
                                          </p:stCondLst>
                                        </p:cTn>
                                        <p:tgtEl>
                                          <p:spTgt spid="3">
                                            <p:txEl>
                                              <p:pRg st="17" end="17"/>
                                            </p:txEl>
                                          </p:spTgt>
                                        </p:tgtEl>
                                        <p:attrNameLst>
                                          <p:attrName>style.visibility</p:attrName>
                                        </p:attrNameLst>
                                      </p:cBhvr>
                                      <p:to>
                                        <p:strVal val="visible"/>
                                      </p:to>
                                    </p:set>
                                    <p:animEffect transition="in" filter="blinds(horizontal)">
                                      <p:cBhvr>
                                        <p:cTn id="54" dur="500"/>
                                        <p:tgtEl>
                                          <p:spTgt spid="3">
                                            <p:txEl>
                                              <p:pRg st="17" end="17"/>
                                            </p:txEl>
                                          </p:spTgt>
                                        </p:tgtEl>
                                      </p:cBhvr>
                                    </p:animEffect>
                                  </p:childTnLst>
                                </p:cTn>
                              </p:par>
                              <p:par>
                                <p:cTn id="55" presetID="3" presetClass="entr" presetSubtype="10" fill="hold" nodeType="withEffect">
                                  <p:stCondLst>
                                    <p:cond delay="0"/>
                                  </p:stCondLst>
                                  <p:childTnLst>
                                    <p:set>
                                      <p:cBhvr>
                                        <p:cTn id="56" dur="1" fill="hold">
                                          <p:stCondLst>
                                            <p:cond delay="0"/>
                                          </p:stCondLst>
                                        </p:cTn>
                                        <p:tgtEl>
                                          <p:spTgt spid="3">
                                            <p:txEl>
                                              <p:pRg st="18" end="18"/>
                                            </p:txEl>
                                          </p:spTgt>
                                        </p:tgtEl>
                                        <p:attrNameLst>
                                          <p:attrName>style.visibility</p:attrName>
                                        </p:attrNameLst>
                                      </p:cBhvr>
                                      <p:to>
                                        <p:strVal val="visible"/>
                                      </p:to>
                                    </p:set>
                                    <p:animEffect transition="in" filter="blinds(horizontal)">
                                      <p:cBhvr>
                                        <p:cTn id="57" dur="500"/>
                                        <p:tgtEl>
                                          <p:spTgt spid="3">
                                            <p:txEl>
                                              <p:pRg st="18" end="18"/>
                                            </p:txEl>
                                          </p:spTgt>
                                        </p:tgtEl>
                                      </p:cBhvr>
                                    </p:animEffect>
                                  </p:childTnLst>
                                </p:cTn>
                              </p:par>
                              <p:par>
                                <p:cTn id="58" presetID="3" presetClass="entr" presetSubtype="10" fill="hold" nodeType="withEffect">
                                  <p:stCondLst>
                                    <p:cond delay="0"/>
                                  </p:stCondLst>
                                  <p:childTnLst>
                                    <p:set>
                                      <p:cBhvr>
                                        <p:cTn id="59" dur="1" fill="hold">
                                          <p:stCondLst>
                                            <p:cond delay="0"/>
                                          </p:stCondLst>
                                        </p:cTn>
                                        <p:tgtEl>
                                          <p:spTgt spid="3">
                                            <p:txEl>
                                              <p:pRg st="19" end="19"/>
                                            </p:txEl>
                                          </p:spTgt>
                                        </p:tgtEl>
                                        <p:attrNameLst>
                                          <p:attrName>style.visibility</p:attrName>
                                        </p:attrNameLst>
                                      </p:cBhvr>
                                      <p:to>
                                        <p:strVal val="visible"/>
                                      </p:to>
                                    </p:set>
                                    <p:animEffect transition="in" filter="blinds(horizontal)">
                                      <p:cBhvr>
                                        <p:cTn id="60" dur="500"/>
                                        <p:tgtEl>
                                          <p:spTgt spid="3">
                                            <p:txEl>
                                              <p:pRg st="19" end="19"/>
                                            </p:txEl>
                                          </p:spTgt>
                                        </p:tgtEl>
                                      </p:cBhvr>
                                    </p:animEffect>
                                  </p:childTnLst>
                                </p:cTn>
                              </p:par>
                              <p:par>
                                <p:cTn id="61" presetID="3" presetClass="entr" presetSubtype="10" fill="hold" nodeType="withEffect">
                                  <p:stCondLst>
                                    <p:cond delay="0"/>
                                  </p:stCondLst>
                                  <p:childTnLst>
                                    <p:set>
                                      <p:cBhvr>
                                        <p:cTn id="62" dur="1" fill="hold">
                                          <p:stCondLst>
                                            <p:cond delay="0"/>
                                          </p:stCondLst>
                                        </p:cTn>
                                        <p:tgtEl>
                                          <p:spTgt spid="3">
                                            <p:txEl>
                                              <p:pRg st="20" end="20"/>
                                            </p:txEl>
                                          </p:spTgt>
                                        </p:tgtEl>
                                        <p:attrNameLst>
                                          <p:attrName>style.visibility</p:attrName>
                                        </p:attrNameLst>
                                      </p:cBhvr>
                                      <p:to>
                                        <p:strVal val="visible"/>
                                      </p:to>
                                    </p:set>
                                    <p:animEffect transition="in" filter="blinds(horizontal)">
                                      <p:cBhvr>
                                        <p:cTn id="63" dur="500"/>
                                        <p:tgtEl>
                                          <p:spTgt spid="3">
                                            <p:txEl>
                                              <p:pRg st="20" end="20"/>
                                            </p:txEl>
                                          </p:spTgt>
                                        </p:tgtEl>
                                      </p:cBhvr>
                                    </p:animEffect>
                                  </p:childTnLst>
                                </p:cTn>
                              </p:par>
                              <p:par>
                                <p:cTn id="64" presetID="3" presetClass="entr" presetSubtype="10" fill="hold" nodeType="withEffect">
                                  <p:stCondLst>
                                    <p:cond delay="0"/>
                                  </p:stCondLst>
                                  <p:childTnLst>
                                    <p:set>
                                      <p:cBhvr>
                                        <p:cTn id="65" dur="1" fill="hold">
                                          <p:stCondLst>
                                            <p:cond delay="0"/>
                                          </p:stCondLst>
                                        </p:cTn>
                                        <p:tgtEl>
                                          <p:spTgt spid="3">
                                            <p:txEl>
                                              <p:pRg st="21" end="21"/>
                                            </p:txEl>
                                          </p:spTgt>
                                        </p:tgtEl>
                                        <p:attrNameLst>
                                          <p:attrName>style.visibility</p:attrName>
                                        </p:attrNameLst>
                                      </p:cBhvr>
                                      <p:to>
                                        <p:strVal val="visible"/>
                                      </p:to>
                                    </p:set>
                                    <p:animEffect transition="in" filter="blinds(horizontal)">
                                      <p:cBhvr>
                                        <p:cTn id="66" dur="500"/>
                                        <p:tgtEl>
                                          <p:spTgt spid="3">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normAutofit fontScale="90000"/>
          </a:bodyPr>
          <a:lstStyle/>
          <a:p>
            <a:r>
              <a:rPr lang="en-US" sz="3100" b="1" dirty="0" smtClean="0">
                <a:solidFill>
                  <a:srgbClr val="C00000"/>
                </a:solidFill>
              </a:rPr>
              <a:t>Goal 2: Achieve universal primary education</a:t>
            </a:r>
            <a:r>
              <a:rPr lang="en-US" dirty="0" smtClean="0"/>
              <a:t/>
            </a:r>
            <a:br>
              <a:rPr lang="en-US" dirty="0" smtClean="0"/>
            </a:br>
            <a:endParaRPr lang="en-US" dirty="0"/>
          </a:p>
        </p:txBody>
      </p:sp>
      <p:sp>
        <p:nvSpPr>
          <p:cNvPr id="3" name="Content Placeholder 2"/>
          <p:cNvSpPr>
            <a:spLocks noGrp="1"/>
          </p:cNvSpPr>
          <p:nvPr>
            <p:ph idx="1"/>
          </p:nvPr>
        </p:nvSpPr>
        <p:spPr>
          <a:xfrm>
            <a:off x="1435608" y="838200"/>
            <a:ext cx="7498080" cy="5410200"/>
          </a:xfrm>
        </p:spPr>
        <p:txBody>
          <a:bodyPr>
            <a:normAutofit/>
          </a:bodyPr>
          <a:lstStyle/>
          <a:p>
            <a:pPr>
              <a:buNone/>
            </a:pPr>
            <a:r>
              <a:rPr lang="en-US" sz="2000" b="1" dirty="0" smtClean="0">
                <a:solidFill>
                  <a:srgbClr val="7030A0"/>
                </a:solidFill>
              </a:rPr>
              <a:t>Target 3 Ensure that, by 2015, children everywhere, boys and girls alike, will be able to complete a full course of primary schooling</a:t>
            </a:r>
          </a:p>
          <a:p>
            <a:r>
              <a:rPr lang="en-US" sz="2000" dirty="0" smtClean="0"/>
              <a:t>Indicator 6: Net enrolment ration in primary education</a:t>
            </a:r>
          </a:p>
          <a:p>
            <a:r>
              <a:rPr lang="en-US" sz="2000" dirty="0" smtClean="0"/>
              <a:t>Indicator 7: Proportion of pupils starting grade 1 who reach grade 5</a:t>
            </a:r>
          </a:p>
          <a:p>
            <a:r>
              <a:rPr lang="en-US" sz="2000" dirty="0" smtClean="0"/>
              <a:t>Indicator 8: Literacy rate of 15- 24 years old</a:t>
            </a:r>
          </a:p>
          <a:p>
            <a:endParaRPr lang="en-US" dirty="0"/>
          </a:p>
        </p:txBody>
      </p:sp>
      <p:graphicFrame>
        <p:nvGraphicFramePr>
          <p:cNvPr id="4" name="Table 3"/>
          <p:cNvGraphicFramePr>
            <a:graphicFrameLocks noGrp="1"/>
          </p:cNvGraphicFramePr>
          <p:nvPr/>
        </p:nvGraphicFramePr>
        <p:xfrm>
          <a:off x="1371600" y="3200400"/>
          <a:ext cx="6527797" cy="3422008"/>
        </p:xfrm>
        <a:graphic>
          <a:graphicData uri="http://schemas.openxmlformats.org/drawingml/2006/table">
            <a:tbl>
              <a:tblPr/>
              <a:tblGrid>
                <a:gridCol w="3102681"/>
                <a:gridCol w="905600"/>
                <a:gridCol w="716137"/>
                <a:gridCol w="858669"/>
                <a:gridCol w="944710"/>
              </a:tblGrid>
              <a:tr h="461357">
                <a:tc gridSpan="2">
                  <a:txBody>
                    <a:bodyPr/>
                    <a:lstStyle/>
                    <a:p>
                      <a:pPr marL="0" marR="0" algn="just">
                        <a:spcBef>
                          <a:spcPts val="0"/>
                        </a:spcBef>
                        <a:spcAft>
                          <a:spcPts val="0"/>
                        </a:spcAft>
                      </a:pPr>
                      <a:r>
                        <a:rPr lang="en-US" sz="1800" dirty="0">
                          <a:latin typeface="Times New Roman"/>
                          <a:ea typeface="Times New Roman"/>
                        </a:rPr>
                        <a:t>Indicator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spcBef>
                          <a:spcPts val="0"/>
                        </a:spcBef>
                        <a:spcAft>
                          <a:spcPts val="0"/>
                        </a:spcAft>
                      </a:pPr>
                      <a:r>
                        <a:rPr lang="en-US" sz="1800">
                          <a:latin typeface="Times New Roman"/>
                          <a:ea typeface="Times New Roman"/>
                        </a:rPr>
                        <a:t>1992-93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a:latin typeface="Times New Roman"/>
                          <a:ea typeface="Times New Roman"/>
                        </a:rPr>
                        <a:t>2000-01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2004-05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036">
                <a:tc>
                  <a:txBody>
                    <a:bodyPr/>
                    <a:lstStyle/>
                    <a:p>
                      <a:pPr marL="0" marR="0" algn="just">
                        <a:spcBef>
                          <a:spcPts val="0"/>
                        </a:spcBef>
                        <a:spcAft>
                          <a:spcPts val="0"/>
                        </a:spcAft>
                      </a:pPr>
                      <a:r>
                        <a:rPr lang="en-US" sz="1800" dirty="0">
                          <a:latin typeface="Times New Roman"/>
                          <a:ea typeface="Times New Roman"/>
                        </a:rPr>
                        <a:t>Gross enrolment ratio in primary education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Overall</a:t>
                      </a:r>
                    </a:p>
                    <a:p>
                      <a:pPr marL="0" marR="0" algn="just">
                        <a:spcBef>
                          <a:spcPts val="0"/>
                        </a:spcBef>
                        <a:spcAft>
                          <a:spcPts val="0"/>
                        </a:spcAft>
                      </a:pPr>
                      <a:r>
                        <a:rPr lang="en-US" sz="1800" dirty="0">
                          <a:latin typeface="Times New Roman"/>
                          <a:ea typeface="Times New Roman"/>
                        </a:rPr>
                        <a:t>Male</a:t>
                      </a:r>
                    </a:p>
                    <a:p>
                      <a:pPr marL="0" marR="0" algn="just">
                        <a:spcBef>
                          <a:spcPts val="0"/>
                        </a:spcBef>
                        <a:spcAft>
                          <a:spcPts val="0"/>
                        </a:spcAft>
                      </a:pPr>
                      <a:r>
                        <a:rPr lang="en-US" sz="1800" dirty="0">
                          <a:latin typeface="Times New Roman"/>
                          <a:ea typeface="Times New Roman"/>
                        </a:rPr>
                        <a:t>Female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a:latin typeface="Times New Roman"/>
                          <a:ea typeface="Times New Roman"/>
                        </a:rPr>
                        <a:t>84.6</a:t>
                      </a:r>
                    </a:p>
                    <a:p>
                      <a:pPr marL="0" marR="0" algn="just">
                        <a:spcBef>
                          <a:spcPts val="0"/>
                        </a:spcBef>
                        <a:spcAft>
                          <a:spcPts val="0"/>
                        </a:spcAft>
                      </a:pPr>
                      <a:r>
                        <a:rPr lang="en-US" sz="1800">
                          <a:latin typeface="Times New Roman"/>
                          <a:ea typeface="Times New Roman"/>
                        </a:rPr>
                        <a:t>95.0</a:t>
                      </a:r>
                    </a:p>
                    <a:p>
                      <a:pPr marL="0" marR="0" algn="just">
                        <a:spcBef>
                          <a:spcPts val="0"/>
                        </a:spcBef>
                        <a:spcAft>
                          <a:spcPts val="0"/>
                        </a:spcAft>
                      </a:pPr>
                      <a:r>
                        <a:rPr lang="en-US" sz="1800">
                          <a:latin typeface="Times New Roman"/>
                          <a:ea typeface="Times New Roman"/>
                        </a:rPr>
                        <a:t>73.5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a:latin typeface="Times New Roman"/>
                          <a:ea typeface="Times New Roman"/>
                        </a:rPr>
                        <a:t>95.7</a:t>
                      </a:r>
                    </a:p>
                    <a:p>
                      <a:pPr marL="0" marR="0" algn="just">
                        <a:spcBef>
                          <a:spcPts val="0"/>
                        </a:spcBef>
                        <a:spcAft>
                          <a:spcPts val="0"/>
                        </a:spcAft>
                      </a:pPr>
                      <a:r>
                        <a:rPr lang="en-US" sz="1800">
                          <a:latin typeface="Times New Roman"/>
                          <a:ea typeface="Times New Roman"/>
                        </a:rPr>
                        <a:t>104.9</a:t>
                      </a:r>
                    </a:p>
                    <a:p>
                      <a:pPr marL="0" marR="0" algn="just">
                        <a:spcBef>
                          <a:spcPts val="0"/>
                        </a:spcBef>
                        <a:spcAft>
                          <a:spcPts val="0"/>
                        </a:spcAft>
                      </a:pPr>
                      <a:r>
                        <a:rPr lang="en-US" sz="1800">
                          <a:latin typeface="Times New Roman"/>
                          <a:ea typeface="Times New Roman"/>
                        </a:rPr>
                        <a:t>85.9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a:latin typeface="Times New Roman"/>
                          <a:ea typeface="Times New Roman"/>
                        </a:rPr>
                        <a:t>108.56</a:t>
                      </a:r>
                    </a:p>
                    <a:p>
                      <a:pPr marL="0" marR="0" algn="just">
                        <a:spcBef>
                          <a:spcPts val="0"/>
                        </a:spcBef>
                        <a:spcAft>
                          <a:spcPts val="0"/>
                        </a:spcAft>
                      </a:pPr>
                      <a:r>
                        <a:rPr lang="en-US" sz="1800">
                          <a:latin typeface="Times New Roman"/>
                          <a:ea typeface="Times New Roman"/>
                        </a:rPr>
                        <a:t>111.41</a:t>
                      </a:r>
                    </a:p>
                    <a:p>
                      <a:pPr marL="0" marR="0" algn="just">
                        <a:spcBef>
                          <a:spcPts val="0"/>
                        </a:spcBef>
                        <a:spcAft>
                          <a:spcPts val="0"/>
                        </a:spcAft>
                      </a:pPr>
                      <a:r>
                        <a:rPr lang="en-US" sz="1800">
                          <a:latin typeface="Times New Roman"/>
                          <a:ea typeface="Times New Roman"/>
                        </a:rPr>
                        <a:t>105.48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036">
                <a:tc>
                  <a:txBody>
                    <a:bodyPr/>
                    <a:lstStyle/>
                    <a:p>
                      <a:pPr marL="0" marR="0" algn="just">
                        <a:spcBef>
                          <a:spcPts val="0"/>
                        </a:spcBef>
                        <a:spcAft>
                          <a:spcPts val="0"/>
                        </a:spcAft>
                      </a:pPr>
                      <a:r>
                        <a:rPr lang="en-US" sz="1800">
                          <a:latin typeface="Times New Roman"/>
                          <a:ea typeface="Times New Roman"/>
                        </a:rPr>
                        <a:t>Proportion of children starting Grade 1 who reach grade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overall</a:t>
                      </a:r>
                    </a:p>
                    <a:p>
                      <a:pPr marL="0" marR="0" algn="just">
                        <a:spcBef>
                          <a:spcPts val="0"/>
                        </a:spcBef>
                        <a:spcAft>
                          <a:spcPts val="0"/>
                        </a:spcAft>
                      </a:pPr>
                      <a:r>
                        <a:rPr lang="en-US" sz="1800" dirty="0">
                          <a:latin typeface="Times New Roman"/>
                          <a:ea typeface="Times New Roman"/>
                        </a:rPr>
                        <a:t>Male</a:t>
                      </a:r>
                    </a:p>
                    <a:p>
                      <a:pPr marL="0" marR="0" algn="just">
                        <a:spcBef>
                          <a:spcPts val="0"/>
                        </a:spcBef>
                        <a:spcAft>
                          <a:spcPts val="0"/>
                        </a:spcAft>
                      </a:pPr>
                      <a:r>
                        <a:rPr lang="en-US" sz="1800" dirty="0">
                          <a:latin typeface="Times New Roman"/>
                          <a:ea typeface="Times New Roman"/>
                        </a:rPr>
                        <a:t>Female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55.0</a:t>
                      </a:r>
                    </a:p>
                    <a:p>
                      <a:pPr marL="0" marR="0" algn="just">
                        <a:spcBef>
                          <a:spcPts val="0"/>
                        </a:spcBef>
                        <a:spcAft>
                          <a:spcPts val="0"/>
                        </a:spcAft>
                      </a:pPr>
                      <a:r>
                        <a:rPr lang="en-US" sz="1800" dirty="0">
                          <a:latin typeface="Times New Roman"/>
                          <a:ea typeface="Times New Roman"/>
                        </a:rPr>
                        <a:t>56.2</a:t>
                      </a:r>
                    </a:p>
                    <a:p>
                      <a:pPr marL="0" marR="0" algn="just">
                        <a:spcBef>
                          <a:spcPts val="0"/>
                        </a:spcBef>
                        <a:spcAft>
                          <a:spcPts val="0"/>
                        </a:spcAft>
                      </a:pPr>
                      <a:r>
                        <a:rPr lang="en-US" sz="1800" dirty="0">
                          <a:latin typeface="Times New Roman"/>
                          <a:ea typeface="Times New Roman"/>
                        </a:rPr>
                        <a:t>53.3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59.3</a:t>
                      </a:r>
                    </a:p>
                    <a:p>
                      <a:pPr marL="0" marR="0" algn="just">
                        <a:spcBef>
                          <a:spcPts val="0"/>
                        </a:spcBef>
                        <a:spcAft>
                          <a:spcPts val="0"/>
                        </a:spcAft>
                      </a:pPr>
                      <a:r>
                        <a:rPr lang="en-US" sz="1800" dirty="0">
                          <a:latin typeface="Times New Roman"/>
                          <a:ea typeface="Times New Roman"/>
                        </a:rPr>
                        <a:t>60.3</a:t>
                      </a:r>
                    </a:p>
                    <a:p>
                      <a:pPr marL="0" marR="0" algn="just">
                        <a:spcBef>
                          <a:spcPts val="0"/>
                        </a:spcBef>
                        <a:spcAft>
                          <a:spcPts val="0"/>
                        </a:spcAft>
                      </a:pPr>
                      <a:r>
                        <a:rPr lang="en-US" sz="1800" dirty="0">
                          <a:latin typeface="Times New Roman"/>
                          <a:ea typeface="Times New Roman"/>
                        </a:rPr>
                        <a:t>58.1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036">
                <a:tc>
                  <a:txBody>
                    <a:bodyPr/>
                    <a:lstStyle/>
                    <a:p>
                      <a:pPr marL="0" marR="0" algn="just">
                        <a:spcBef>
                          <a:spcPts val="0"/>
                        </a:spcBef>
                        <a:spcAft>
                          <a:spcPts val="0"/>
                        </a:spcAft>
                      </a:pPr>
                      <a:r>
                        <a:rPr lang="en-US" sz="1800" dirty="0">
                          <a:latin typeface="Times New Roman"/>
                          <a:ea typeface="Times New Roman"/>
                        </a:rPr>
                        <a:t>Adult literacy rate(7 years &amp; above)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overall</a:t>
                      </a:r>
                    </a:p>
                    <a:p>
                      <a:pPr marL="0" marR="0" algn="just">
                        <a:spcBef>
                          <a:spcPts val="0"/>
                        </a:spcBef>
                        <a:spcAft>
                          <a:spcPts val="0"/>
                        </a:spcAft>
                      </a:pPr>
                      <a:r>
                        <a:rPr lang="en-US" sz="1800" dirty="0">
                          <a:latin typeface="Times New Roman"/>
                          <a:ea typeface="Times New Roman"/>
                        </a:rPr>
                        <a:t>Male</a:t>
                      </a:r>
                    </a:p>
                    <a:p>
                      <a:pPr marL="0" marR="0" algn="just">
                        <a:spcBef>
                          <a:spcPts val="0"/>
                        </a:spcBef>
                        <a:spcAft>
                          <a:spcPts val="0"/>
                        </a:spcAft>
                      </a:pPr>
                      <a:r>
                        <a:rPr lang="en-US" sz="1800" dirty="0">
                          <a:latin typeface="Times New Roman"/>
                          <a:ea typeface="Times New Roman"/>
                        </a:rPr>
                        <a:t>female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52.2*</a:t>
                      </a:r>
                    </a:p>
                    <a:p>
                      <a:pPr marL="0" marR="0" algn="just">
                        <a:spcBef>
                          <a:spcPts val="0"/>
                        </a:spcBef>
                        <a:spcAft>
                          <a:spcPts val="0"/>
                        </a:spcAft>
                      </a:pPr>
                      <a:r>
                        <a:rPr lang="en-US" sz="1800" dirty="0">
                          <a:latin typeface="Times New Roman"/>
                          <a:ea typeface="Times New Roman"/>
                        </a:rPr>
                        <a:t>64.1</a:t>
                      </a:r>
                    </a:p>
                    <a:p>
                      <a:pPr marL="0" marR="0" algn="just">
                        <a:spcBef>
                          <a:spcPts val="0"/>
                        </a:spcBef>
                        <a:spcAft>
                          <a:spcPts val="0"/>
                        </a:spcAft>
                      </a:pPr>
                      <a:r>
                        <a:rPr lang="en-US" sz="1800" dirty="0">
                          <a:latin typeface="Times New Roman"/>
                          <a:ea typeface="Times New Roman"/>
                        </a:rPr>
                        <a:t>39.3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latin typeface="Times New Roman"/>
                          <a:ea typeface="Times New Roman"/>
                        </a:rPr>
                        <a:t>64.84</a:t>
                      </a:r>
                    </a:p>
                    <a:p>
                      <a:pPr marL="0" marR="0" algn="just">
                        <a:spcBef>
                          <a:spcPts val="0"/>
                        </a:spcBef>
                        <a:spcAft>
                          <a:spcPts val="0"/>
                        </a:spcAft>
                      </a:pPr>
                      <a:r>
                        <a:rPr lang="en-US" sz="1800" dirty="0">
                          <a:latin typeface="Times New Roman"/>
                          <a:ea typeface="Times New Roman"/>
                        </a:rPr>
                        <a:t>75.26</a:t>
                      </a:r>
                    </a:p>
                    <a:p>
                      <a:pPr marL="0" marR="0" algn="just">
                        <a:spcBef>
                          <a:spcPts val="0"/>
                        </a:spcBef>
                        <a:spcAft>
                          <a:spcPts val="0"/>
                        </a:spcAft>
                      </a:pPr>
                      <a:r>
                        <a:rPr lang="en-US" sz="1800" dirty="0">
                          <a:latin typeface="Times New Roman"/>
                          <a:ea typeface="Times New Roman"/>
                        </a:rPr>
                        <a:t>53.67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488">
                <a:tc gridSpan="5">
                  <a:txBody>
                    <a:bodyPr/>
                    <a:lstStyle/>
                    <a:p>
                      <a:pPr marL="0" marR="0" algn="just">
                        <a:spcBef>
                          <a:spcPts val="0"/>
                        </a:spcBef>
                        <a:spcAft>
                          <a:spcPts val="0"/>
                        </a:spcAft>
                      </a:pPr>
                      <a:r>
                        <a:rPr lang="en-US" sz="1200" dirty="0">
                          <a:latin typeface="Times New Roman"/>
                          <a:ea typeface="Times New Roman"/>
                        </a:rPr>
                        <a:t>Source: Selected educational statistics,2002-03, GOI. *Census of </a:t>
                      </a:r>
                      <a:r>
                        <a:rPr lang="en-US" sz="1200" dirty="0" smtClean="0">
                          <a:latin typeface="Times New Roman"/>
                          <a:ea typeface="Times New Roman"/>
                        </a:rPr>
                        <a:t>India,1991 &amp; 2001</a:t>
                      </a:r>
                      <a:endParaRPr lang="en-US"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pic>
        <p:nvPicPr>
          <p:cNvPr id="5" name="Picture 4"/>
          <p:cNvPicPr/>
          <p:nvPr/>
        </p:nvPicPr>
        <p:blipFill>
          <a:blip r:embed="rId3"/>
          <a:srcRect/>
          <a:stretch>
            <a:fillRect/>
          </a:stretch>
        </p:blipFill>
        <p:spPr bwMode="auto">
          <a:xfrm>
            <a:off x="0" y="0"/>
            <a:ext cx="1371600"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52400"/>
            <a:ext cx="8305800" cy="6705600"/>
          </a:xfrm>
        </p:spPr>
        <p:txBody>
          <a:bodyPr>
            <a:normAutofit fontScale="92500" lnSpcReduction="10000"/>
          </a:bodyPr>
          <a:lstStyle/>
          <a:p>
            <a:pPr>
              <a:buNone/>
            </a:pPr>
            <a:r>
              <a:rPr lang="en-US" sz="4000" b="1" dirty="0" smtClean="0">
                <a:solidFill>
                  <a:srgbClr val="C00000"/>
                </a:solidFill>
              </a:rPr>
              <a:t>        </a:t>
            </a:r>
            <a:r>
              <a:rPr lang="en-US" sz="2800" b="1" dirty="0" smtClean="0">
                <a:solidFill>
                  <a:srgbClr val="C00000"/>
                </a:solidFill>
              </a:rPr>
              <a:t>Steps for achieving goal 2</a:t>
            </a:r>
          </a:p>
          <a:p>
            <a:pPr lvl="3"/>
            <a:endParaRPr lang="en-US" dirty="0" smtClean="0"/>
          </a:p>
          <a:p>
            <a:pPr lvl="3"/>
            <a:r>
              <a:rPr lang="en-US" dirty="0" smtClean="0"/>
              <a:t>Compulsory free primary education.  </a:t>
            </a:r>
          </a:p>
          <a:p>
            <a:pPr lvl="3"/>
            <a:r>
              <a:rPr lang="en-US" dirty="0" smtClean="0"/>
              <a:t>Policies are been made</a:t>
            </a:r>
          </a:p>
          <a:p>
            <a:pPr lvl="3"/>
            <a:r>
              <a:rPr lang="en-US" dirty="0" err="1" smtClean="0"/>
              <a:t>Legislatation</a:t>
            </a:r>
            <a:endParaRPr lang="en-US" dirty="0" smtClean="0"/>
          </a:p>
          <a:p>
            <a:pPr lvl="3"/>
            <a:r>
              <a:rPr lang="en-US" dirty="0" smtClean="0"/>
              <a:t>Intervention to support literacy</a:t>
            </a:r>
          </a:p>
          <a:p>
            <a:pPr lvl="3"/>
            <a:r>
              <a:rPr lang="en-US" dirty="0" smtClean="0"/>
              <a:t>Bridge gender disparity</a:t>
            </a:r>
          </a:p>
          <a:p>
            <a:pPr lvl="3"/>
            <a:endParaRPr lang="en-US" sz="2600" dirty="0" smtClean="0"/>
          </a:p>
          <a:p>
            <a:r>
              <a:rPr lang="en-US" sz="2000" dirty="0" smtClean="0"/>
              <a:t>1986 – National policy on education made –revised 1992</a:t>
            </a:r>
          </a:p>
          <a:p>
            <a:r>
              <a:rPr lang="en-US" sz="2000" dirty="0" smtClean="0"/>
              <a:t>1992 – Programme of action –Universalizing elementary education.</a:t>
            </a:r>
          </a:p>
          <a:p>
            <a:r>
              <a:rPr lang="en-US" sz="2000" dirty="0" smtClean="0"/>
              <a:t>1995-National programme of nutritional support (expanded 2002, 2004 revised)</a:t>
            </a:r>
          </a:p>
          <a:p>
            <a:r>
              <a:rPr lang="en-US" sz="2000" dirty="0" smtClean="0"/>
              <a:t>1997-98 – Education guarantee scheme  (EGS)</a:t>
            </a:r>
          </a:p>
          <a:p>
            <a:r>
              <a:rPr lang="en-US" sz="2000" dirty="0" smtClean="0"/>
              <a:t>2000 – </a:t>
            </a:r>
            <a:r>
              <a:rPr lang="en-US" sz="2000" dirty="0" err="1" smtClean="0"/>
              <a:t>Sarva</a:t>
            </a:r>
            <a:r>
              <a:rPr lang="en-US" sz="2000" dirty="0" smtClean="0"/>
              <a:t> </a:t>
            </a:r>
            <a:r>
              <a:rPr lang="en-US" sz="2000" dirty="0" err="1" smtClean="0"/>
              <a:t>shiksha</a:t>
            </a:r>
            <a:r>
              <a:rPr lang="en-US" sz="2000" dirty="0" smtClean="0"/>
              <a:t> </a:t>
            </a:r>
            <a:r>
              <a:rPr lang="en-US" sz="2000" dirty="0" err="1" smtClean="0"/>
              <a:t>Abhiyan</a:t>
            </a:r>
            <a:r>
              <a:rPr lang="en-US" sz="2000" dirty="0" smtClean="0"/>
              <a:t> (SSA)</a:t>
            </a:r>
          </a:p>
          <a:p>
            <a:r>
              <a:rPr lang="en-US" sz="2000" dirty="0" smtClean="0"/>
              <a:t>2002 – </a:t>
            </a:r>
            <a:r>
              <a:rPr lang="en-US" sz="2000" dirty="0" err="1" smtClean="0"/>
              <a:t>Canstitutional</a:t>
            </a:r>
            <a:r>
              <a:rPr lang="en-US" sz="2000" dirty="0" smtClean="0"/>
              <a:t> 86</a:t>
            </a:r>
            <a:r>
              <a:rPr lang="en-US" sz="2000" baseline="30000" dirty="0" smtClean="0"/>
              <a:t>th</a:t>
            </a:r>
            <a:r>
              <a:rPr lang="en-US" sz="2000" dirty="0" smtClean="0"/>
              <a:t> amendment act</a:t>
            </a:r>
          </a:p>
          <a:p>
            <a:pPr lvl="0"/>
            <a:r>
              <a:rPr lang="en-US" sz="2000" dirty="0" smtClean="0"/>
              <a:t>2004-Cess on taxes for funding basic education.</a:t>
            </a:r>
            <a:endParaRPr lang="en-US" sz="2000" b="1" dirty="0" smtClean="0"/>
          </a:p>
          <a:p>
            <a:r>
              <a:rPr lang="en-US" sz="2000" dirty="0" smtClean="0"/>
              <a:t>Programmes of early childhood come &amp; education</a:t>
            </a:r>
          </a:p>
          <a:p>
            <a:r>
              <a:rPr lang="en-US" sz="2000" dirty="0" smtClean="0"/>
              <a:t>Many experimental &amp; innovative project</a:t>
            </a:r>
          </a:p>
          <a:p>
            <a:r>
              <a:rPr lang="en-US" sz="2000" dirty="0" smtClean="0"/>
              <a:t>2004</a:t>
            </a:r>
            <a:r>
              <a:rPr lang="en-US" sz="2000" b="1" dirty="0" smtClean="0"/>
              <a:t>-</a:t>
            </a:r>
            <a:r>
              <a:rPr lang="en-US" sz="2000" dirty="0" smtClean="0"/>
              <a:t>Kasturba Gandhi </a:t>
            </a:r>
            <a:r>
              <a:rPr lang="en-US" sz="2000" dirty="0" err="1" smtClean="0"/>
              <a:t>Balika</a:t>
            </a:r>
            <a:r>
              <a:rPr lang="en-US" sz="2000" dirty="0" smtClean="0"/>
              <a:t> </a:t>
            </a:r>
            <a:r>
              <a:rPr lang="en-US" sz="2000" dirty="0" err="1" smtClean="0"/>
              <a:t>Vidyalaya</a:t>
            </a:r>
            <a:r>
              <a:rPr lang="en-US" sz="2000" dirty="0" smtClean="0"/>
              <a:t> (KGBV) Scheme </a:t>
            </a:r>
            <a:endParaRPr lang="en-US" sz="2000" b="1" dirty="0" smtClean="0"/>
          </a:p>
          <a:p>
            <a:endParaRPr lang="en-US" sz="2000" dirty="0" smtClean="0"/>
          </a:p>
          <a:p>
            <a:endParaRPr lang="en-US" sz="2000" dirty="0" smtClean="0"/>
          </a:p>
          <a:p>
            <a:pPr lvl="0"/>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blinds(horizontal)">
                                      <p:cBhvr>
                                        <p:cTn id="24" dur="500"/>
                                        <p:tgtEl>
                                          <p:spTgt spid="3">
                                            <p:txEl>
                                              <p:pRg st="8" end="8"/>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blinds(horizontal)">
                                      <p:cBhvr>
                                        <p:cTn id="27" dur="500"/>
                                        <p:tgtEl>
                                          <p:spTgt spid="3">
                                            <p:txEl>
                                              <p:pRg st="9" end="9"/>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blinds(horizontal)">
                                      <p:cBhvr>
                                        <p:cTn id="30" dur="500"/>
                                        <p:tgtEl>
                                          <p:spTgt spid="3">
                                            <p:txEl>
                                              <p:pRg st="10" end="10"/>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blinds(horizontal)">
                                      <p:cBhvr>
                                        <p:cTn id="33" dur="500"/>
                                        <p:tgtEl>
                                          <p:spTgt spid="3">
                                            <p:txEl>
                                              <p:pRg st="11" end="11"/>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12" end="12"/>
                                            </p:txEl>
                                          </p:spTgt>
                                        </p:tgtEl>
                                        <p:attrNameLst>
                                          <p:attrName>style.visibility</p:attrName>
                                        </p:attrNameLst>
                                      </p:cBhvr>
                                      <p:to>
                                        <p:strVal val="visible"/>
                                      </p:to>
                                    </p:set>
                                    <p:animEffect transition="in" filter="blinds(horizontal)">
                                      <p:cBhvr>
                                        <p:cTn id="36" dur="500"/>
                                        <p:tgtEl>
                                          <p:spTgt spid="3">
                                            <p:txEl>
                                              <p:pRg st="12" end="12"/>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animEffect transition="in" filter="blinds(horizontal)">
                                      <p:cBhvr>
                                        <p:cTn id="39" dur="500"/>
                                        <p:tgtEl>
                                          <p:spTgt spid="3">
                                            <p:txEl>
                                              <p:pRg st="13" end="13"/>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Effect transition="in" filter="blinds(horizontal)">
                                      <p:cBhvr>
                                        <p:cTn id="42" dur="500"/>
                                        <p:tgtEl>
                                          <p:spTgt spid="3">
                                            <p:txEl>
                                              <p:pRg st="14" end="14"/>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animEffect transition="in" filter="blinds(horizontal)">
                                      <p:cBhvr>
                                        <p:cTn id="45" dur="500"/>
                                        <p:tgtEl>
                                          <p:spTgt spid="3">
                                            <p:txEl>
                                              <p:pRg st="15" end="15"/>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6" end="16"/>
                                            </p:txEl>
                                          </p:spTgt>
                                        </p:tgtEl>
                                        <p:attrNameLst>
                                          <p:attrName>style.visibility</p:attrName>
                                        </p:attrNameLst>
                                      </p:cBhvr>
                                      <p:to>
                                        <p:strVal val="visible"/>
                                      </p:to>
                                    </p:set>
                                    <p:animEffect transition="in" filter="blinds(horizontal)">
                                      <p:cBhvr>
                                        <p:cTn id="48" dur="500"/>
                                        <p:tgtEl>
                                          <p:spTgt spid="3">
                                            <p:txEl>
                                              <p:pRg st="16" end="16"/>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3">
                                            <p:txEl>
                                              <p:pRg st="17" end="17"/>
                                            </p:txEl>
                                          </p:spTgt>
                                        </p:tgtEl>
                                        <p:attrNameLst>
                                          <p:attrName>style.visibility</p:attrName>
                                        </p:attrNameLst>
                                      </p:cBhvr>
                                      <p:to>
                                        <p:strVal val="visible"/>
                                      </p:to>
                                    </p:set>
                                    <p:animEffect transition="in" filter="blinds(horizontal)">
                                      <p:cBhvr>
                                        <p:cTn id="51"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4712" y="427038"/>
            <a:ext cx="8019288" cy="715962"/>
          </a:xfrm>
        </p:spPr>
        <p:txBody>
          <a:bodyPr>
            <a:noAutofit/>
          </a:bodyPr>
          <a:lstStyle/>
          <a:p>
            <a:r>
              <a:rPr lang="en-US" sz="2800" b="1" dirty="0" smtClean="0"/>
              <a:t>Goal 3: Promote gender equality and empower women</a:t>
            </a:r>
            <a:r>
              <a:rPr lang="en-US" sz="2800" dirty="0" smtClean="0"/>
              <a:t/>
            </a:r>
            <a:br>
              <a:rPr lang="en-US" sz="2800" dirty="0" smtClean="0"/>
            </a:br>
            <a:endParaRPr lang="en-US" sz="2800" dirty="0"/>
          </a:p>
        </p:txBody>
      </p:sp>
      <p:sp>
        <p:nvSpPr>
          <p:cNvPr id="3" name="Content Placeholder 2"/>
          <p:cNvSpPr>
            <a:spLocks noGrp="1"/>
          </p:cNvSpPr>
          <p:nvPr>
            <p:ph idx="1"/>
          </p:nvPr>
        </p:nvSpPr>
        <p:spPr>
          <a:xfrm>
            <a:off x="838200" y="1371600"/>
            <a:ext cx="8305800" cy="4953000"/>
          </a:xfrm>
        </p:spPr>
        <p:txBody>
          <a:bodyPr>
            <a:normAutofit/>
          </a:bodyPr>
          <a:lstStyle/>
          <a:p>
            <a:pPr>
              <a:buNone/>
            </a:pPr>
            <a:r>
              <a:rPr lang="en-US" sz="2000" b="1" dirty="0" smtClean="0">
                <a:solidFill>
                  <a:srgbClr val="7030A0"/>
                </a:solidFill>
              </a:rPr>
              <a:t>Target 4 Eliminate gender disparity in primary and secondary education, preferably by 2005, and at all levels of education no later than 2015</a:t>
            </a:r>
          </a:p>
          <a:p>
            <a:pPr>
              <a:buNone/>
            </a:pPr>
            <a:endParaRPr lang="en-US" sz="2000" dirty="0" smtClean="0"/>
          </a:p>
          <a:p>
            <a:pPr>
              <a:buNone/>
            </a:pPr>
            <a:endParaRPr lang="en-US" sz="2000" dirty="0" smtClean="0"/>
          </a:p>
          <a:p>
            <a:r>
              <a:rPr lang="en-US" sz="2000" b="1" dirty="0" smtClean="0"/>
              <a:t>Indicator 9: Ratio of girls to boys in primary , secondary &amp; tertiary </a:t>
            </a:r>
          </a:p>
          <a:p>
            <a:pPr>
              <a:buNone/>
            </a:pPr>
            <a:r>
              <a:rPr lang="en-US" sz="2000" b="1" dirty="0" smtClean="0"/>
              <a:t>			education</a:t>
            </a:r>
          </a:p>
          <a:p>
            <a:r>
              <a:rPr lang="en-US" sz="2000" b="1" dirty="0" smtClean="0"/>
              <a:t>Indicator 10: Ratio of literate women to men 15-24 years old</a:t>
            </a:r>
          </a:p>
          <a:p>
            <a:r>
              <a:rPr lang="en-US" sz="2000" b="1" dirty="0" smtClean="0"/>
              <a:t>Indicator 11: Share of women in wage employment in the</a:t>
            </a:r>
          </a:p>
          <a:p>
            <a:pPr>
              <a:buNone/>
            </a:pPr>
            <a:r>
              <a:rPr lang="en-US" sz="2000" b="1" dirty="0" smtClean="0"/>
              <a:t>			 non-agricultural  sector</a:t>
            </a:r>
          </a:p>
          <a:p>
            <a:r>
              <a:rPr lang="en-US" sz="2000" b="1" dirty="0" smtClean="0"/>
              <a:t>Indicator 12: Proportion of seats held by women in national parliament</a:t>
            </a:r>
          </a:p>
          <a:p>
            <a:pPr>
              <a:buNone/>
            </a:pPr>
            <a:endParaRPr lang="en-US" dirty="0"/>
          </a:p>
        </p:txBody>
      </p:sp>
      <p:pic>
        <p:nvPicPr>
          <p:cNvPr id="4" name="Picture 3"/>
          <p:cNvPicPr/>
          <p:nvPr/>
        </p:nvPicPr>
        <p:blipFill>
          <a:blip r:embed="rId3"/>
          <a:srcRect/>
          <a:stretch>
            <a:fillRect/>
          </a:stretch>
        </p:blipFill>
        <p:spPr bwMode="auto">
          <a:xfrm>
            <a:off x="0" y="0"/>
            <a:ext cx="1143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912" y="76200"/>
            <a:ext cx="7943088" cy="1143000"/>
          </a:xfrm>
        </p:spPr>
        <p:txBody>
          <a:bodyPr>
            <a:normAutofit fontScale="90000"/>
          </a:bodyPr>
          <a:lstStyle/>
          <a:p>
            <a:r>
              <a:rPr lang="en-US" sz="2200" dirty="0" smtClean="0"/>
              <a:t>Proportion  of  girls(per100 boys) in primary, secondary &amp; higher education</a:t>
            </a:r>
            <a:r>
              <a:rPr lang="en-US" dirty="0" smtClean="0"/>
              <a:t/>
            </a:r>
            <a:br>
              <a:rPr lang="en-US" dirty="0" smtClean="0"/>
            </a:br>
            <a:endParaRPr lang="en-US" dirty="0"/>
          </a:p>
        </p:txBody>
      </p:sp>
      <p:graphicFrame>
        <p:nvGraphicFramePr>
          <p:cNvPr id="5" name="Table 4"/>
          <p:cNvGraphicFramePr>
            <a:graphicFrameLocks noGrp="1"/>
          </p:cNvGraphicFramePr>
          <p:nvPr/>
        </p:nvGraphicFramePr>
        <p:xfrm>
          <a:off x="1219200" y="609600"/>
          <a:ext cx="7239000" cy="1203960"/>
        </p:xfrm>
        <a:graphic>
          <a:graphicData uri="http://schemas.openxmlformats.org/drawingml/2006/table">
            <a:tbl>
              <a:tblPr/>
              <a:tblGrid>
                <a:gridCol w="3589685"/>
                <a:gridCol w="1490733"/>
                <a:gridCol w="2158582"/>
              </a:tblGrid>
              <a:tr h="300990">
                <a:tc>
                  <a:txBody>
                    <a:bodyPr/>
                    <a:lstStyle/>
                    <a:p>
                      <a:pPr marL="0" marR="0" algn="just">
                        <a:spcBef>
                          <a:spcPts val="0"/>
                        </a:spcBef>
                        <a:spcAft>
                          <a:spcPts val="1200"/>
                        </a:spcAft>
                      </a:pPr>
                      <a:r>
                        <a:rPr lang="en-US" sz="1800" dirty="0">
                          <a:latin typeface="Times New Roman"/>
                          <a:ea typeface="Times New Roman"/>
                        </a:rPr>
                        <a:t>Indicator</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a:latin typeface="Times New Roman"/>
                          <a:ea typeface="Times New Roman"/>
                        </a:rPr>
                        <a:t>1991</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a:latin typeface="Times New Roman"/>
                          <a:ea typeface="Times New Roman"/>
                        </a:rPr>
                        <a:t>2001</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990">
                <a:tc>
                  <a:txBody>
                    <a:bodyPr/>
                    <a:lstStyle/>
                    <a:p>
                      <a:pPr marL="0" marR="0" algn="just">
                        <a:spcBef>
                          <a:spcPts val="0"/>
                        </a:spcBef>
                        <a:spcAft>
                          <a:spcPts val="1200"/>
                        </a:spcAft>
                      </a:pPr>
                      <a:r>
                        <a:rPr lang="en-US" sz="1800" dirty="0">
                          <a:latin typeface="Times New Roman"/>
                          <a:ea typeface="Times New Roman"/>
                        </a:rPr>
                        <a:t>Primary education</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dirty="0" smtClean="0">
                          <a:latin typeface="Times New Roman"/>
                          <a:ea typeface="Times New Roman"/>
                        </a:rPr>
                        <a:t>71</a:t>
                      </a:r>
                      <a:endParaRPr lang="en-US" sz="1800" dirty="0">
                        <a:latin typeface="Times New Roman"/>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dirty="0" smtClean="0">
                          <a:latin typeface="Times New Roman"/>
                          <a:ea typeface="Times New Roman"/>
                        </a:rPr>
                        <a:t>78%</a:t>
                      </a:r>
                      <a:endParaRPr lang="en-US" sz="1800" dirty="0">
                        <a:latin typeface="Times New Roman"/>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990">
                <a:tc>
                  <a:txBody>
                    <a:bodyPr/>
                    <a:lstStyle/>
                    <a:p>
                      <a:pPr marL="0" marR="0" algn="just">
                        <a:spcBef>
                          <a:spcPts val="0"/>
                        </a:spcBef>
                        <a:spcAft>
                          <a:spcPts val="1200"/>
                        </a:spcAft>
                      </a:pPr>
                      <a:r>
                        <a:rPr lang="en-US" sz="1800" dirty="0">
                          <a:latin typeface="Times New Roman"/>
                          <a:ea typeface="Times New Roman"/>
                        </a:rPr>
                        <a:t>Secondary</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dirty="0">
                          <a:latin typeface="Times New Roman"/>
                          <a:ea typeface="Times New Roman"/>
                        </a:rPr>
                        <a:t>49 %</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a:latin typeface="Times New Roman"/>
                          <a:ea typeface="Times New Roman"/>
                        </a:rPr>
                        <a:t>63 %</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990">
                <a:tc>
                  <a:txBody>
                    <a:bodyPr/>
                    <a:lstStyle/>
                    <a:p>
                      <a:pPr marL="0" marR="0" algn="just">
                        <a:spcBef>
                          <a:spcPts val="0"/>
                        </a:spcBef>
                        <a:spcAft>
                          <a:spcPts val="1200"/>
                        </a:spcAft>
                      </a:pPr>
                      <a:r>
                        <a:rPr lang="en-US" sz="1800" dirty="0">
                          <a:latin typeface="Times New Roman"/>
                          <a:ea typeface="Times New Roman"/>
                        </a:rPr>
                        <a:t>Higher</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dirty="0">
                          <a:latin typeface="Times New Roman"/>
                          <a:ea typeface="Times New Roman"/>
                        </a:rPr>
                        <a:t>50 %</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1200"/>
                        </a:spcAft>
                      </a:pPr>
                      <a:r>
                        <a:rPr lang="en-US" sz="1800" dirty="0">
                          <a:latin typeface="Times New Roman"/>
                          <a:ea typeface="Times New Roman"/>
                        </a:rPr>
                        <a:t>58 %</a:t>
                      </a: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Chart 6"/>
          <p:cNvGraphicFramePr/>
          <p:nvPr/>
        </p:nvGraphicFramePr>
        <p:xfrm>
          <a:off x="2514600" y="3657600"/>
          <a:ext cx="434340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2133600" y="3288268"/>
            <a:ext cx="5029200" cy="369332"/>
          </a:xfrm>
          <a:prstGeom prst="rect">
            <a:avLst/>
          </a:prstGeom>
        </p:spPr>
        <p:txBody>
          <a:bodyPr wrap="square">
            <a:spAutoFit/>
          </a:bodyPr>
          <a:lstStyle/>
          <a:p>
            <a:pPr>
              <a:buNone/>
            </a:pPr>
            <a:r>
              <a:rPr lang="en-US" dirty="0" smtClean="0"/>
              <a:t>Literacy ratio in women to men (Age 7 +)</a:t>
            </a:r>
          </a:p>
        </p:txBody>
      </p:sp>
      <p:pic>
        <p:nvPicPr>
          <p:cNvPr id="9" name="Picture 8"/>
          <p:cNvPicPr/>
          <p:nvPr/>
        </p:nvPicPr>
        <p:blipFill>
          <a:blip r:embed="rId4"/>
          <a:srcRect/>
          <a:stretch>
            <a:fillRect/>
          </a:stretch>
        </p:blipFill>
        <p:spPr bwMode="auto">
          <a:xfrm>
            <a:off x="0" y="0"/>
            <a:ext cx="1143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14400" y="276761"/>
            <a:ext cx="8229600" cy="1323439"/>
          </a:xfrm>
          <a:prstGeom prst="rect">
            <a:avLst/>
          </a:prstGeom>
          <a:noFill/>
        </p:spPr>
        <p:txBody>
          <a:bodyPr wrap="square" rtlCol="0">
            <a:spAutoFit/>
          </a:bodyPr>
          <a:lstStyle/>
          <a:p>
            <a:r>
              <a:rPr lang="en-US" sz="2000" b="1" dirty="0" smtClean="0"/>
              <a:t>  </a:t>
            </a:r>
            <a:r>
              <a:rPr lang="en-US" sz="2000" b="1" dirty="0" smtClean="0">
                <a:solidFill>
                  <a:srgbClr val="C00000"/>
                </a:solidFill>
              </a:rPr>
              <a:t>Share of women’s in wage employment in non agricultural sector </a:t>
            </a:r>
          </a:p>
          <a:p>
            <a:r>
              <a:rPr lang="en-US" sz="2000" b="1" dirty="0" smtClean="0"/>
              <a:t>	National level - 16%.</a:t>
            </a:r>
          </a:p>
          <a:p>
            <a:r>
              <a:rPr lang="en-US" sz="2000" b="1" dirty="0" smtClean="0"/>
              <a:t>	Rural -15 % </a:t>
            </a:r>
          </a:p>
          <a:p>
            <a:r>
              <a:rPr lang="en-US" sz="2000" b="1" dirty="0" smtClean="0"/>
              <a:t>               Urban-16.6%.</a:t>
            </a:r>
            <a:endParaRPr lang="en-US" sz="2000" b="1" dirty="0"/>
          </a:p>
        </p:txBody>
      </p:sp>
      <p:graphicFrame>
        <p:nvGraphicFramePr>
          <p:cNvPr id="8" name="Chart 7"/>
          <p:cNvGraphicFramePr/>
          <p:nvPr/>
        </p:nvGraphicFramePr>
        <p:xfrm>
          <a:off x="1143000" y="2286000"/>
          <a:ext cx="7467600" cy="40386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p:cNvPicPr/>
          <p:nvPr/>
        </p:nvPicPr>
        <p:blipFill>
          <a:blip r:embed="rId4"/>
          <a:srcRect/>
          <a:stretch>
            <a:fillRect/>
          </a:stretch>
        </p:blipFill>
        <p:spPr bwMode="auto">
          <a:xfrm>
            <a:off x="0" y="0"/>
            <a:ext cx="1143000" cy="1219200"/>
          </a:xfrm>
          <a:prstGeom prst="rect">
            <a:avLst/>
          </a:prstGeom>
          <a:noFill/>
          <a:ln w="9525">
            <a:noFill/>
            <a:miter lim="800000"/>
            <a:headEnd/>
            <a:tailEnd/>
          </a:ln>
        </p:spPr>
      </p:pic>
      <p:sp>
        <p:nvSpPr>
          <p:cNvPr id="5" name="TextBox 4"/>
          <p:cNvSpPr txBox="1"/>
          <p:nvPr/>
        </p:nvSpPr>
        <p:spPr>
          <a:xfrm>
            <a:off x="4267200" y="6400800"/>
            <a:ext cx="4800600" cy="338554"/>
          </a:xfrm>
          <a:prstGeom prst="rect">
            <a:avLst/>
          </a:prstGeom>
          <a:noFill/>
        </p:spPr>
        <p:txBody>
          <a:bodyPr wrap="square" rtlCol="0">
            <a:spAutoFit/>
          </a:bodyPr>
          <a:lstStyle/>
          <a:p>
            <a:r>
              <a:rPr lang="en-US" sz="1600" dirty="0" smtClean="0"/>
              <a:t>Ministry of human resource development</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98080" cy="731838"/>
          </a:xfrm>
        </p:spPr>
        <p:txBody>
          <a:bodyPr>
            <a:normAutofit fontScale="90000"/>
          </a:bodyPr>
          <a:lstStyle/>
          <a:p>
            <a:r>
              <a:rPr lang="en-US" sz="6000" b="1" dirty="0" smtClean="0">
                <a:solidFill>
                  <a:srgbClr val="C00000"/>
                </a:solidFill>
              </a:rPr>
              <a:t> </a:t>
            </a:r>
            <a:r>
              <a:rPr lang="en-US" sz="2800" b="1" dirty="0" smtClean="0">
                <a:solidFill>
                  <a:srgbClr val="C00000"/>
                </a:solidFill>
              </a:rPr>
              <a:t>Steps for achieving goal 3</a:t>
            </a:r>
            <a:endParaRPr lang="en-US" sz="2800" dirty="0"/>
          </a:p>
        </p:txBody>
      </p:sp>
      <p:sp>
        <p:nvSpPr>
          <p:cNvPr id="3" name="Content Placeholder 2"/>
          <p:cNvSpPr>
            <a:spLocks noGrp="1"/>
          </p:cNvSpPr>
          <p:nvPr>
            <p:ph idx="1"/>
          </p:nvPr>
        </p:nvSpPr>
        <p:spPr>
          <a:xfrm>
            <a:off x="914400" y="838200"/>
            <a:ext cx="8458200" cy="5638800"/>
          </a:xfrm>
        </p:spPr>
        <p:txBody>
          <a:bodyPr>
            <a:noAutofit/>
          </a:bodyPr>
          <a:lstStyle/>
          <a:p>
            <a:pPr lvl="0"/>
            <a:r>
              <a:rPr lang="en-US" sz="2000" dirty="0" smtClean="0"/>
              <a:t>Free &amp; compulsory primary education for girls</a:t>
            </a:r>
          </a:p>
          <a:p>
            <a:pPr lvl="0"/>
            <a:r>
              <a:rPr lang="en-US" sz="2000" dirty="0" smtClean="0"/>
              <a:t>Schemes  by UGC </a:t>
            </a:r>
          </a:p>
          <a:p>
            <a:pPr lvl="0">
              <a:buNone/>
            </a:pPr>
            <a:r>
              <a:rPr lang="en-US" sz="2000" dirty="0" smtClean="0"/>
              <a:t>		1) Grants to women’s university for teaching courses </a:t>
            </a:r>
          </a:p>
          <a:p>
            <a:pPr lvl="0">
              <a:buNone/>
            </a:pPr>
            <a:r>
              <a:rPr lang="en-US" sz="2000" dirty="0" smtClean="0"/>
              <a:t>		2)Construction of women’s hostels,</a:t>
            </a:r>
          </a:p>
          <a:p>
            <a:pPr lvl="0">
              <a:buNone/>
            </a:pPr>
            <a:r>
              <a:rPr lang="en-US" sz="2000" dirty="0" smtClean="0"/>
              <a:t>		3)Setting up women study centers in 34 universities.</a:t>
            </a:r>
          </a:p>
          <a:p>
            <a:r>
              <a:rPr lang="en-US" sz="2000" dirty="0" smtClean="0"/>
              <a:t>World bank assisted programme for technical education </a:t>
            </a:r>
          </a:p>
          <a:p>
            <a:pPr>
              <a:buNone/>
            </a:pPr>
            <a:r>
              <a:rPr lang="en-US" sz="2000" dirty="0" smtClean="0"/>
              <a:t>	 			43% - women.</a:t>
            </a:r>
          </a:p>
          <a:p>
            <a:pPr lvl="0"/>
            <a:r>
              <a:rPr lang="en-US" sz="2000" dirty="0" smtClean="0"/>
              <a:t>No. of women in colleges, universities, professional college increasing</a:t>
            </a:r>
          </a:p>
          <a:p>
            <a:pPr>
              <a:buNone/>
            </a:pPr>
            <a:r>
              <a:rPr lang="en-US" sz="2000" dirty="0" smtClean="0"/>
              <a:t>		1996 - 97    - 2.14 million</a:t>
            </a:r>
          </a:p>
          <a:p>
            <a:pPr>
              <a:buNone/>
            </a:pPr>
            <a:r>
              <a:rPr lang="en-US" sz="2000" dirty="0" smtClean="0"/>
              <a:t>		2002 - 03    - 3.81 million </a:t>
            </a:r>
          </a:p>
          <a:p>
            <a:r>
              <a:rPr lang="en-US" sz="2000" dirty="0" smtClean="0"/>
              <a:t>1988 – Total literacy campaign of the national literacy mission (NLM)</a:t>
            </a:r>
          </a:p>
          <a:p>
            <a:r>
              <a:rPr lang="en-US" sz="2000" dirty="0" smtClean="0"/>
              <a:t>1989 – </a:t>
            </a:r>
            <a:r>
              <a:rPr lang="en-US" sz="2000" dirty="0" err="1" smtClean="0"/>
              <a:t>Mahila</a:t>
            </a:r>
            <a:r>
              <a:rPr lang="en-US" sz="2000" dirty="0" smtClean="0"/>
              <a:t> </a:t>
            </a:r>
            <a:r>
              <a:rPr lang="en-US" sz="2000" dirty="0" err="1" smtClean="0"/>
              <a:t>Samakhya</a:t>
            </a:r>
            <a:r>
              <a:rPr lang="en-US" sz="2000" dirty="0" smtClean="0"/>
              <a:t> Programme</a:t>
            </a:r>
          </a:p>
          <a:p>
            <a:r>
              <a:rPr lang="en-US" sz="2000" dirty="0" smtClean="0"/>
              <a:t>1999 – NLM revised  </a:t>
            </a:r>
            <a:r>
              <a:rPr lang="en-US" sz="2000" dirty="0" smtClean="0">
                <a:sym typeface="Wingdings"/>
              </a:rPr>
              <a:t></a:t>
            </a:r>
            <a:r>
              <a:rPr lang="en-US" sz="2000" dirty="0" smtClean="0"/>
              <a:t> goal 75% literacy by 2007 in non literate </a:t>
            </a:r>
          </a:p>
          <a:p>
            <a:pPr>
              <a:buNone/>
            </a:pPr>
            <a:r>
              <a:rPr lang="en-US" sz="2000" dirty="0" smtClean="0"/>
              <a:t>		15-35 age group.</a:t>
            </a:r>
          </a:p>
        </p:txBody>
      </p:sp>
      <p:pic>
        <p:nvPicPr>
          <p:cNvPr id="5" name="Picture 4"/>
          <p:cNvPicPr/>
          <p:nvPr/>
        </p:nvPicPr>
        <p:blipFill>
          <a:blip r:embed="rId3"/>
          <a:srcRect/>
          <a:stretch>
            <a:fillRect/>
          </a:stretch>
        </p:blipFill>
        <p:spPr bwMode="auto">
          <a:xfrm>
            <a:off x="0" y="0"/>
            <a:ext cx="11430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linds(horizontal)">
                                      <p:cBhvr>
                                        <p:cTn id="7" dur="500"/>
                                        <p:tgtEl>
                                          <p:spTgt spid="3">
                                            <p:txEl>
                                              <p:pRg st="7" end="7"/>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blinds(horizontal)">
                                      <p:cBhvr>
                                        <p:cTn id="10" dur="500"/>
                                        <p:tgtEl>
                                          <p:spTgt spid="3">
                                            <p:txEl>
                                              <p:pRg st="8" end="8"/>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Effect transition="in" filter="blinds(horizontal)">
                                      <p:cBhvr>
                                        <p:cTn id="13" dur="500"/>
                                        <p:tgtEl>
                                          <p:spTgt spid="3">
                                            <p:txEl>
                                              <p:pRg st="9" end="9"/>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blinds(horizontal)">
                                      <p:cBhvr>
                                        <p:cTn id="16" dur="500"/>
                                        <p:tgtEl>
                                          <p:spTgt spid="3">
                                            <p:txEl>
                                              <p:pRg st="10" end="10"/>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Effect transition="in" filter="blinds(horizontal)">
                                      <p:cBhvr>
                                        <p:cTn id="19" dur="500"/>
                                        <p:tgtEl>
                                          <p:spTgt spid="3">
                                            <p:txEl>
                                              <p:pRg st="11" end="11"/>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12" end="12"/>
                                            </p:txEl>
                                          </p:spTgt>
                                        </p:tgtEl>
                                        <p:attrNameLst>
                                          <p:attrName>style.visibility</p:attrName>
                                        </p:attrNameLst>
                                      </p:cBhvr>
                                      <p:to>
                                        <p:strVal val="visible"/>
                                      </p:to>
                                    </p:set>
                                    <p:animEffect transition="in" filter="blinds(horizontal)">
                                      <p:cBhvr>
                                        <p:cTn id="22" dur="500"/>
                                        <p:tgtEl>
                                          <p:spTgt spid="3">
                                            <p:txEl>
                                              <p:pRg st="12" end="12"/>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Effect transition="in" filter="blinds(horizontal)">
                                      <p:cBhvr>
                                        <p:cTn id="25"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0"/>
            <a:ext cx="8610600" cy="6858000"/>
          </a:xfrm>
        </p:spPr>
        <p:txBody>
          <a:bodyPr>
            <a:noAutofit/>
          </a:bodyPr>
          <a:lstStyle/>
          <a:p>
            <a:pPr lvl="2"/>
            <a:r>
              <a:rPr lang="en-US" sz="2800" b="1" dirty="0" smtClean="0">
                <a:solidFill>
                  <a:srgbClr val="C00000"/>
                </a:solidFill>
              </a:rPr>
              <a:t>Laws</a:t>
            </a:r>
            <a:endParaRPr lang="en-US" sz="2800" dirty="0" smtClean="0">
              <a:solidFill>
                <a:srgbClr val="C00000"/>
              </a:solidFill>
            </a:endParaRPr>
          </a:p>
          <a:p>
            <a:pPr lvl="3"/>
            <a:r>
              <a:rPr lang="en-US" dirty="0" smtClean="0"/>
              <a:t>Factory act (1948)</a:t>
            </a:r>
          </a:p>
          <a:p>
            <a:pPr lvl="3"/>
            <a:r>
              <a:rPr lang="en-US" dirty="0" smtClean="0"/>
              <a:t> Plantation </a:t>
            </a:r>
            <a:r>
              <a:rPr lang="en-US" dirty="0" err="1" smtClean="0"/>
              <a:t>labour</a:t>
            </a:r>
            <a:r>
              <a:rPr lang="en-US" dirty="0" smtClean="0"/>
              <a:t> Act (1951)</a:t>
            </a:r>
          </a:p>
          <a:p>
            <a:pPr lvl="3"/>
            <a:r>
              <a:rPr lang="en-US" dirty="0" smtClean="0"/>
              <a:t>Contract </a:t>
            </a:r>
            <a:r>
              <a:rPr lang="en-US" dirty="0" err="1" smtClean="0"/>
              <a:t>labour</a:t>
            </a:r>
            <a:r>
              <a:rPr lang="en-US" dirty="0" smtClean="0"/>
              <a:t> (Regulation and abolition act) 1970)</a:t>
            </a:r>
          </a:p>
          <a:p>
            <a:pPr lvl="3"/>
            <a:r>
              <a:rPr lang="en-US" dirty="0" smtClean="0"/>
              <a:t>Inter state migrant workers (Regulation of employment and condition </a:t>
            </a:r>
          </a:p>
          <a:p>
            <a:pPr lvl="3">
              <a:buNone/>
            </a:pPr>
            <a:r>
              <a:rPr lang="en-US" dirty="0" smtClean="0"/>
              <a:t>	of services act 1979)</a:t>
            </a:r>
          </a:p>
          <a:p>
            <a:pPr lvl="3"/>
            <a:r>
              <a:rPr lang="en-US" dirty="0" smtClean="0"/>
              <a:t>Minimum wage act – 1948</a:t>
            </a:r>
          </a:p>
          <a:p>
            <a:pPr>
              <a:buNone/>
            </a:pPr>
            <a:r>
              <a:rPr lang="en-US" sz="2000" dirty="0" smtClean="0"/>
              <a:t> </a:t>
            </a:r>
          </a:p>
          <a:p>
            <a:r>
              <a:rPr lang="en-US" sz="1800" dirty="0" smtClean="0"/>
              <a:t>1993 – Reservation for women</a:t>
            </a:r>
          </a:p>
          <a:p>
            <a:pPr lvl="0"/>
            <a:r>
              <a:rPr lang="en-US" sz="1800" dirty="0" smtClean="0"/>
              <a:t>73</a:t>
            </a:r>
            <a:r>
              <a:rPr lang="en-US" sz="1800" baseline="30000" dirty="0" smtClean="0"/>
              <a:t>rd</a:t>
            </a:r>
            <a:r>
              <a:rPr lang="en-US" sz="1800" dirty="0" smtClean="0"/>
              <a:t> and 74</a:t>
            </a:r>
            <a:r>
              <a:rPr lang="en-US" sz="1800" baseline="30000" dirty="0" smtClean="0"/>
              <a:t>th</a:t>
            </a:r>
            <a:r>
              <a:rPr lang="en-US" sz="1800" dirty="0" smtClean="0"/>
              <a:t> constitution amendment - 33.3% </a:t>
            </a:r>
            <a:r>
              <a:rPr lang="en-US" sz="1800" smtClean="0"/>
              <a:t>reservation </a:t>
            </a:r>
            <a:r>
              <a:rPr lang="en-US" sz="1800" smtClean="0"/>
              <a:t> </a:t>
            </a:r>
            <a:endParaRPr lang="en-US" sz="1800" dirty="0" smtClean="0"/>
          </a:p>
          <a:p>
            <a:pPr lvl="0">
              <a:buNone/>
            </a:pPr>
            <a:r>
              <a:rPr lang="en-US" sz="1800" dirty="0" smtClean="0"/>
              <a:t>		Karnataka  45%, Kerala – 36.4% , WB – 35.4% , Tamil Nadu </a:t>
            </a:r>
            <a:r>
              <a:rPr lang="en-US" sz="1800" dirty="0" err="1" smtClean="0"/>
              <a:t>Sarpanch</a:t>
            </a:r>
            <a:r>
              <a:rPr lang="en-US" sz="1800" dirty="0" smtClean="0"/>
              <a:t> – 	36%, UP – 54 % of ZP President were women. </a:t>
            </a:r>
          </a:p>
          <a:p>
            <a:pPr lvl="0">
              <a:buNone/>
            </a:pPr>
            <a:endParaRPr lang="en-US" sz="1800" dirty="0" smtClean="0"/>
          </a:p>
          <a:p>
            <a:pPr lvl="0"/>
            <a:r>
              <a:rPr lang="en-US" sz="1800" dirty="0" smtClean="0"/>
              <a:t>Hindu succession act amendment – equal rights in property. </a:t>
            </a:r>
          </a:p>
          <a:p>
            <a:r>
              <a:rPr lang="en-US" sz="1800" dirty="0" smtClean="0"/>
              <a:t>2004-2009-National common minimum programme </a:t>
            </a:r>
          </a:p>
          <a:p>
            <a:endParaRPr lang="en-US" sz="1800" dirty="0"/>
          </a:p>
        </p:txBody>
      </p:sp>
      <p:pic>
        <p:nvPicPr>
          <p:cNvPr id="4" name="Picture 3"/>
          <p:cNvPicPr/>
          <p:nvPr/>
        </p:nvPicPr>
        <p:blipFill>
          <a:blip r:embed="rId3"/>
          <a:srcRect/>
          <a:stretch>
            <a:fillRect/>
          </a:stretch>
        </p:blipFill>
        <p:spPr bwMode="auto">
          <a:xfrm>
            <a:off x="0" y="0"/>
            <a:ext cx="11430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blinds(horizontal)">
                                      <p:cBhvr>
                                        <p:cTn id="7" dur="500"/>
                                        <p:tgtEl>
                                          <p:spTgt spid="3">
                                            <p:txEl>
                                              <p:pRg st="8" end="8"/>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blinds(horizontal)">
                                      <p:cBhvr>
                                        <p:cTn id="10" dur="500"/>
                                        <p:tgtEl>
                                          <p:spTgt spid="3">
                                            <p:txEl>
                                              <p:pRg st="9" end="9"/>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blinds(horizontal)">
                                      <p:cBhvr>
                                        <p:cTn id="13" dur="500"/>
                                        <p:tgtEl>
                                          <p:spTgt spid="3">
                                            <p:txEl>
                                              <p:pRg st="10" end="1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12" end="12"/>
                                            </p:txEl>
                                          </p:spTgt>
                                        </p:tgtEl>
                                        <p:attrNameLst>
                                          <p:attrName>style.visibility</p:attrName>
                                        </p:attrNameLst>
                                      </p:cBhvr>
                                      <p:to>
                                        <p:strVal val="visible"/>
                                      </p:to>
                                    </p:set>
                                    <p:animEffect transition="in" filter="blinds(horizontal)">
                                      <p:cBhvr>
                                        <p:cTn id="18" dur="500"/>
                                        <p:tgtEl>
                                          <p:spTgt spid="3">
                                            <p:txEl>
                                              <p:pRg st="12" end="1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13" end="13"/>
                                            </p:txEl>
                                          </p:spTgt>
                                        </p:tgtEl>
                                        <p:attrNameLst>
                                          <p:attrName>style.visibility</p:attrName>
                                        </p:attrNameLst>
                                      </p:cBhvr>
                                      <p:to>
                                        <p:strVal val="visible"/>
                                      </p:to>
                                    </p:set>
                                    <p:animEffect transition="in" filter="blinds(horizontal)">
                                      <p:cBhvr>
                                        <p:cTn id="21"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63562"/>
          </a:xfrm>
        </p:spPr>
        <p:txBody>
          <a:bodyPr>
            <a:normAutofit fontScale="90000"/>
          </a:bodyPr>
          <a:lstStyle/>
          <a:p>
            <a:r>
              <a:rPr lang="en-US" b="1" dirty="0" smtClean="0"/>
              <a:t>Gender &amp; Poverty</a:t>
            </a:r>
            <a:r>
              <a:rPr lang="en-US" dirty="0" smtClean="0"/>
              <a:t/>
            </a:r>
            <a:br>
              <a:rPr lang="en-US" dirty="0" smtClean="0"/>
            </a:br>
            <a:endParaRPr lang="en-US" dirty="0"/>
          </a:p>
        </p:txBody>
      </p:sp>
      <p:sp>
        <p:nvSpPr>
          <p:cNvPr id="3" name="Content Placeholder 2"/>
          <p:cNvSpPr>
            <a:spLocks noGrp="1"/>
          </p:cNvSpPr>
          <p:nvPr>
            <p:ph idx="1"/>
          </p:nvPr>
        </p:nvSpPr>
        <p:spPr>
          <a:xfrm>
            <a:off x="1143000" y="685800"/>
            <a:ext cx="8001000" cy="5562600"/>
          </a:xfrm>
        </p:spPr>
        <p:txBody>
          <a:bodyPr>
            <a:noAutofit/>
          </a:bodyPr>
          <a:lstStyle/>
          <a:p>
            <a:r>
              <a:rPr lang="en-US" sz="2000" dirty="0" smtClean="0"/>
              <a:t>Micro-credit initiatives SHG</a:t>
            </a:r>
          </a:p>
          <a:p>
            <a:r>
              <a:rPr lang="en-US" sz="2000" dirty="0" smtClean="0"/>
              <a:t> </a:t>
            </a:r>
            <a:r>
              <a:rPr lang="en-US" sz="2000" dirty="0" err="1" smtClean="0"/>
              <a:t>Rastriya</a:t>
            </a:r>
            <a:r>
              <a:rPr lang="en-US" sz="2000" dirty="0" smtClean="0"/>
              <a:t> </a:t>
            </a:r>
            <a:r>
              <a:rPr lang="en-US" sz="2000" dirty="0" err="1" smtClean="0"/>
              <a:t>Mahila</a:t>
            </a:r>
            <a:r>
              <a:rPr lang="en-US" sz="2000" dirty="0" smtClean="0"/>
              <a:t> </a:t>
            </a:r>
            <a:r>
              <a:rPr lang="en-US" sz="2000" dirty="0" err="1" smtClean="0"/>
              <a:t>Kosh</a:t>
            </a:r>
            <a:r>
              <a:rPr lang="en-US" sz="2000" dirty="0" smtClean="0"/>
              <a:t> </a:t>
            </a:r>
          </a:p>
          <a:p>
            <a:pPr>
              <a:buNone/>
            </a:pPr>
            <a:endParaRPr lang="en-US" sz="2000" b="1" dirty="0" smtClean="0"/>
          </a:p>
          <a:p>
            <a:pPr>
              <a:buNone/>
            </a:pPr>
            <a:r>
              <a:rPr lang="en-US" sz="2000" b="1" dirty="0" smtClean="0"/>
              <a:t>Initiatives by Dept. of Women &amp; Child development</a:t>
            </a:r>
          </a:p>
          <a:p>
            <a:pPr lvl="0"/>
            <a:r>
              <a:rPr lang="en-US" sz="2000" dirty="0" smtClean="0"/>
              <a:t>STEP programme: Support to Training &amp; employment  programme for women</a:t>
            </a:r>
          </a:p>
          <a:p>
            <a:pPr lvl="0"/>
            <a:r>
              <a:rPr lang="en-US" sz="2000" dirty="0" err="1" smtClean="0"/>
              <a:t>Swawlamban</a:t>
            </a:r>
            <a:r>
              <a:rPr lang="en-US" sz="2000" dirty="0" smtClean="0"/>
              <a:t> programme</a:t>
            </a:r>
          </a:p>
          <a:p>
            <a:pPr lvl="0"/>
            <a:r>
              <a:rPr lang="en-US" sz="2000" dirty="0" err="1" smtClean="0"/>
              <a:t>Swayamsiddha</a:t>
            </a:r>
            <a:r>
              <a:rPr lang="en-US" sz="2000" dirty="0" smtClean="0"/>
              <a:t> project</a:t>
            </a:r>
          </a:p>
          <a:p>
            <a:pPr lvl="0"/>
            <a:r>
              <a:rPr lang="en-US" sz="2000" dirty="0" err="1" smtClean="0"/>
              <a:t>Swashakti</a:t>
            </a:r>
            <a:r>
              <a:rPr lang="en-US" sz="2000" dirty="0" smtClean="0"/>
              <a:t> project </a:t>
            </a:r>
          </a:p>
          <a:p>
            <a:pPr lvl="0"/>
            <a:endParaRPr lang="en-US" sz="2000" dirty="0" smtClean="0"/>
          </a:p>
          <a:p>
            <a:pPr>
              <a:buNone/>
            </a:pPr>
            <a:r>
              <a:rPr lang="en-US" sz="2000" dirty="0" smtClean="0">
                <a:sym typeface="Wingdings"/>
              </a:rPr>
              <a:t></a:t>
            </a:r>
            <a:r>
              <a:rPr lang="en-US" sz="2000" dirty="0" smtClean="0"/>
              <a:t> </a:t>
            </a:r>
            <a:r>
              <a:rPr lang="en-US" sz="2000" dirty="0" err="1" smtClean="0"/>
              <a:t>Sampoorna</a:t>
            </a:r>
            <a:r>
              <a:rPr lang="en-US" sz="2000" dirty="0" smtClean="0"/>
              <a:t> </a:t>
            </a:r>
            <a:r>
              <a:rPr lang="en-US" sz="2000" dirty="0" err="1" smtClean="0"/>
              <a:t>Grameen</a:t>
            </a:r>
            <a:r>
              <a:rPr lang="en-US" sz="2000" dirty="0" smtClean="0"/>
              <a:t> </a:t>
            </a:r>
            <a:r>
              <a:rPr lang="en-US" sz="2000" dirty="0" err="1" smtClean="0"/>
              <a:t>Rojgar</a:t>
            </a:r>
            <a:r>
              <a:rPr lang="en-US" sz="2000" dirty="0" smtClean="0"/>
              <a:t> </a:t>
            </a:r>
            <a:r>
              <a:rPr lang="en-US" sz="2000" dirty="0" err="1" smtClean="0"/>
              <a:t>Yojana</a:t>
            </a:r>
            <a:r>
              <a:rPr lang="en-US" sz="2000" dirty="0" smtClean="0"/>
              <a:t>, </a:t>
            </a:r>
            <a:r>
              <a:rPr lang="en-US" sz="2000" dirty="0" err="1" smtClean="0"/>
              <a:t>Swarna</a:t>
            </a:r>
            <a:r>
              <a:rPr lang="en-US" sz="2000" dirty="0" smtClean="0"/>
              <a:t> </a:t>
            </a:r>
            <a:r>
              <a:rPr lang="en-US" sz="2000" dirty="0" err="1" smtClean="0"/>
              <a:t>Jayanti</a:t>
            </a:r>
            <a:r>
              <a:rPr lang="en-US" sz="2000" dirty="0" smtClean="0"/>
              <a:t> Gram </a:t>
            </a:r>
            <a:r>
              <a:rPr lang="en-US" sz="2000" dirty="0" err="1" smtClean="0"/>
              <a:t>Swarozger</a:t>
            </a:r>
            <a:r>
              <a:rPr lang="en-US" sz="2000" dirty="0" smtClean="0"/>
              <a:t> </a:t>
            </a:r>
            <a:r>
              <a:rPr lang="en-US" sz="2000" dirty="0" err="1" smtClean="0"/>
              <a:t>Yojana</a:t>
            </a:r>
            <a:r>
              <a:rPr lang="en-US" sz="2000" dirty="0" smtClean="0"/>
              <a:t> - 40% of benefit are for women</a:t>
            </a:r>
          </a:p>
          <a:p>
            <a:pPr>
              <a:buNone/>
            </a:pPr>
            <a:r>
              <a:rPr lang="en-US" sz="2000" dirty="0" smtClean="0">
                <a:sym typeface="Wingdings"/>
              </a:rPr>
              <a:t></a:t>
            </a:r>
            <a:r>
              <a:rPr lang="en-US" sz="2000" dirty="0" smtClean="0"/>
              <a:t> Public sector banks  5% bank credit for lending </a:t>
            </a:r>
          </a:p>
          <a:p>
            <a:pPr>
              <a:buNone/>
            </a:pPr>
            <a:r>
              <a:rPr lang="en-US" sz="2000" dirty="0" smtClean="0"/>
              <a:t>     Dec. 2004 – aggregate lending was 5.47%.</a:t>
            </a:r>
          </a:p>
          <a:p>
            <a:endParaRPr lang="en-US" sz="2000" dirty="0"/>
          </a:p>
        </p:txBody>
      </p:sp>
      <p:pic>
        <p:nvPicPr>
          <p:cNvPr id="4" name="Picture 3"/>
          <p:cNvPicPr/>
          <p:nvPr/>
        </p:nvPicPr>
        <p:blipFill>
          <a:blip r:embed="rId3"/>
          <a:srcRect/>
          <a:stretch>
            <a:fillRect/>
          </a:stretch>
        </p:blipFill>
        <p:spPr bwMode="auto">
          <a:xfrm>
            <a:off x="0" y="0"/>
            <a:ext cx="1143000" cy="1219200"/>
          </a:xfrm>
          <a:prstGeom prst="rect">
            <a:avLst/>
          </a:prstGeom>
          <a:noFill/>
          <a:ln w="9525">
            <a:noFill/>
            <a:miter lim="800000"/>
            <a:headEnd/>
            <a:tailEnd/>
          </a:ln>
        </p:spPr>
      </p:pic>
      <p:pic>
        <p:nvPicPr>
          <p:cNvPr id="5" name="Picture 4"/>
          <p:cNvPicPr/>
          <p:nvPr/>
        </p:nvPicPr>
        <p:blipFill>
          <a:blip r:embed="rId4"/>
          <a:srcRect/>
          <a:stretch>
            <a:fillRect/>
          </a:stretch>
        </p:blipFill>
        <p:spPr bwMode="auto">
          <a:xfrm>
            <a:off x="0" y="2362200"/>
            <a:ext cx="1066800" cy="11430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linds(horizontal)">
                                      <p:cBhvr>
                                        <p:cTn id="10" dur="500"/>
                                        <p:tgtEl>
                                          <p:spTgt spid="3">
                                            <p:txEl>
                                              <p:pRg st="4" end="4"/>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blinds(horizontal)">
                                      <p:cBhvr>
                                        <p:cTn id="13" dur="500"/>
                                        <p:tgtEl>
                                          <p:spTgt spid="3">
                                            <p:txEl>
                                              <p:pRg st="5" end="5"/>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blinds(horizontal)">
                                      <p:cBhvr>
                                        <p:cTn id="16" dur="500"/>
                                        <p:tgtEl>
                                          <p:spTgt spid="3">
                                            <p:txEl>
                                              <p:pRg st="6" end="6"/>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blinds(horizontal)">
                                      <p:cBhvr>
                                        <p:cTn id="19" dur="500"/>
                                        <p:tgtEl>
                                          <p:spTgt spid="3">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blinds(horizontal)">
                                      <p:cBhvr>
                                        <p:cTn id="24" dur="500"/>
                                        <p:tgtEl>
                                          <p:spTgt spid="3">
                                            <p:txEl>
                                              <p:pRg st="9" end="9"/>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blinds(horizontal)">
                                      <p:cBhvr>
                                        <p:cTn id="27" dur="500"/>
                                        <p:tgtEl>
                                          <p:spTgt spid="3">
                                            <p:txEl>
                                              <p:pRg st="10" end="10"/>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11" end="11"/>
                                            </p:txEl>
                                          </p:spTgt>
                                        </p:tgtEl>
                                        <p:attrNameLst>
                                          <p:attrName>style.visibility</p:attrName>
                                        </p:attrNameLst>
                                      </p:cBhvr>
                                      <p:to>
                                        <p:strVal val="visible"/>
                                      </p:to>
                                    </p:set>
                                    <p:animEffect transition="in" filter="blinds(horizontal)">
                                      <p:cBhvr>
                                        <p:cTn id="3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5715000" cy="792162"/>
          </a:xfrm>
        </p:spPr>
        <p:txBody>
          <a:bodyPr>
            <a:normAutofit fontScale="90000"/>
          </a:bodyPr>
          <a:lstStyle/>
          <a:p>
            <a:r>
              <a:rPr lang="en-US" sz="2800" b="1" dirty="0" smtClean="0">
                <a:solidFill>
                  <a:srgbClr val="C00000"/>
                </a:solidFill>
              </a:rPr>
              <a:t/>
            </a:r>
            <a:br>
              <a:rPr lang="en-US" sz="2800" b="1" dirty="0" smtClean="0">
                <a:solidFill>
                  <a:srgbClr val="C00000"/>
                </a:solidFill>
              </a:rPr>
            </a:br>
            <a:r>
              <a:rPr lang="en-US" sz="2800" b="1" dirty="0" smtClean="0">
                <a:solidFill>
                  <a:srgbClr val="C00000"/>
                </a:solidFill>
              </a:rPr>
              <a:t/>
            </a:r>
            <a:br>
              <a:rPr lang="en-US" sz="2800" b="1" dirty="0" smtClean="0">
                <a:solidFill>
                  <a:srgbClr val="C00000"/>
                </a:solidFill>
              </a:rPr>
            </a:br>
            <a:r>
              <a:rPr lang="en-US" sz="2800" b="1" dirty="0" smtClean="0">
                <a:solidFill>
                  <a:srgbClr val="C00000"/>
                </a:solidFill>
              </a:rPr>
              <a:t/>
            </a:r>
            <a:br>
              <a:rPr lang="en-US" sz="2800" b="1" dirty="0" smtClean="0">
                <a:solidFill>
                  <a:srgbClr val="C00000"/>
                </a:solidFill>
              </a:rPr>
            </a:br>
            <a:r>
              <a:rPr lang="en-US" sz="2800" b="1" dirty="0" smtClean="0">
                <a:solidFill>
                  <a:srgbClr val="C00000"/>
                </a:solidFill>
              </a:rPr>
              <a:t>Goal 4: Reduce child mortality</a:t>
            </a:r>
            <a:r>
              <a:rPr lang="en-US" sz="2800" dirty="0" smtClean="0">
                <a:solidFill>
                  <a:srgbClr val="C00000"/>
                </a:solidFill>
              </a:rPr>
              <a:t/>
            </a:r>
            <a:br>
              <a:rPr lang="en-US" sz="2800" dirty="0" smtClean="0">
                <a:solidFill>
                  <a:srgbClr val="C00000"/>
                </a:solidFill>
              </a:rPr>
            </a:br>
            <a:endParaRPr lang="en-US" sz="2800" dirty="0">
              <a:solidFill>
                <a:srgbClr val="C00000"/>
              </a:solidFill>
            </a:endParaRPr>
          </a:p>
        </p:txBody>
      </p:sp>
      <p:sp>
        <p:nvSpPr>
          <p:cNvPr id="3" name="Content Placeholder 2"/>
          <p:cNvSpPr>
            <a:spLocks noGrp="1"/>
          </p:cNvSpPr>
          <p:nvPr>
            <p:ph idx="1"/>
          </p:nvPr>
        </p:nvSpPr>
        <p:spPr>
          <a:xfrm>
            <a:off x="1295400" y="685800"/>
            <a:ext cx="7498080" cy="4800600"/>
          </a:xfrm>
        </p:spPr>
        <p:txBody>
          <a:bodyPr/>
          <a:lstStyle/>
          <a:p>
            <a:pPr>
              <a:buNone/>
            </a:pPr>
            <a:endParaRPr lang="en-US" sz="2000" b="1" dirty="0" smtClean="0">
              <a:solidFill>
                <a:srgbClr val="7030A0"/>
              </a:solidFill>
            </a:endParaRPr>
          </a:p>
          <a:p>
            <a:pPr>
              <a:buNone/>
            </a:pPr>
            <a:endParaRPr lang="en-US" sz="2000" b="1" dirty="0" smtClean="0">
              <a:solidFill>
                <a:srgbClr val="7030A0"/>
              </a:solidFill>
            </a:endParaRPr>
          </a:p>
          <a:p>
            <a:pPr>
              <a:buNone/>
            </a:pPr>
            <a:endParaRPr lang="en-US" sz="2000" b="1" dirty="0" smtClean="0">
              <a:solidFill>
                <a:srgbClr val="7030A0"/>
              </a:solidFill>
            </a:endParaRPr>
          </a:p>
          <a:p>
            <a:pPr>
              <a:buNone/>
            </a:pPr>
            <a:endParaRPr lang="en-US" sz="2000" b="1" dirty="0" smtClean="0">
              <a:solidFill>
                <a:srgbClr val="7030A0"/>
              </a:solidFill>
            </a:endParaRPr>
          </a:p>
          <a:p>
            <a:pPr>
              <a:buNone/>
            </a:pPr>
            <a:r>
              <a:rPr lang="en-US" sz="2000" b="1" dirty="0" smtClean="0">
                <a:solidFill>
                  <a:srgbClr val="7030A0"/>
                </a:solidFill>
              </a:rPr>
              <a:t>Target 5: Reduce by two-thirds, between 1990 and 2015, the under-five mortality rate</a:t>
            </a:r>
          </a:p>
          <a:p>
            <a:pPr lvl="1"/>
            <a:r>
              <a:rPr lang="en-US" sz="2000" dirty="0" smtClean="0"/>
              <a:t>Indicator 13: Under-five mortality rate</a:t>
            </a:r>
          </a:p>
          <a:p>
            <a:pPr lvl="1"/>
            <a:r>
              <a:rPr lang="en-US" sz="2000" dirty="0" smtClean="0"/>
              <a:t>Indicator 14: Infant mortality rate</a:t>
            </a:r>
          </a:p>
          <a:p>
            <a:pPr lvl="1"/>
            <a:r>
              <a:rPr lang="en-US" sz="2000" dirty="0" smtClean="0"/>
              <a:t>Indicator 15: Proportion of one-year-old children immunized against measles</a:t>
            </a:r>
          </a:p>
          <a:p>
            <a:endParaRPr lang="en-US" dirty="0"/>
          </a:p>
        </p:txBody>
      </p:sp>
      <p:pic>
        <p:nvPicPr>
          <p:cNvPr id="4" name="Picture 3"/>
          <p:cNvPicPr/>
          <p:nvPr/>
        </p:nvPicPr>
        <p:blipFill>
          <a:blip r:embed="rId3"/>
          <a:srcRect/>
          <a:stretch>
            <a:fillRect/>
          </a:stretch>
        </p:blipFill>
        <p:spPr bwMode="auto">
          <a:xfrm>
            <a:off x="0" y="0"/>
            <a:ext cx="12192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8229600" cy="609600"/>
          </a:xfrm>
        </p:spPr>
        <p:txBody>
          <a:bodyPr>
            <a:normAutofit/>
          </a:bodyPr>
          <a:lstStyle/>
          <a:p>
            <a:r>
              <a:rPr lang="en-US" sz="2800" b="1" dirty="0" smtClean="0">
                <a:solidFill>
                  <a:srgbClr val="C00000"/>
                </a:solidFill>
              </a:rPr>
              <a:t>Framework </a:t>
            </a:r>
            <a:endParaRPr lang="en-US" sz="2800" b="1" dirty="0">
              <a:solidFill>
                <a:srgbClr val="C00000"/>
              </a:solidFill>
            </a:endParaRPr>
          </a:p>
        </p:txBody>
      </p:sp>
      <p:sp>
        <p:nvSpPr>
          <p:cNvPr id="3" name="Content Placeholder 2"/>
          <p:cNvSpPr>
            <a:spLocks noGrp="1"/>
          </p:cNvSpPr>
          <p:nvPr>
            <p:ph idx="1"/>
          </p:nvPr>
        </p:nvSpPr>
        <p:spPr>
          <a:xfrm>
            <a:off x="1066800" y="609600"/>
            <a:ext cx="5715000" cy="6248400"/>
          </a:xfrm>
        </p:spPr>
        <p:txBody>
          <a:bodyPr>
            <a:noAutofit/>
          </a:bodyPr>
          <a:lstStyle/>
          <a:p>
            <a:r>
              <a:rPr lang="en-US" sz="1900" b="1" dirty="0" smtClean="0">
                <a:latin typeface="Times New Roman" pitchFamily="18" charset="0"/>
                <a:cs typeface="Times New Roman" pitchFamily="18" charset="0"/>
              </a:rPr>
              <a:t>Introduction</a:t>
            </a:r>
          </a:p>
          <a:p>
            <a:r>
              <a:rPr lang="en-US" sz="1900" b="1" dirty="0" smtClean="0">
                <a:latin typeface="Times New Roman" pitchFamily="18" charset="0"/>
                <a:cs typeface="Times New Roman" pitchFamily="18" charset="0"/>
              </a:rPr>
              <a:t>Monitoring at international level</a:t>
            </a:r>
          </a:p>
          <a:p>
            <a:r>
              <a:rPr lang="en-US" sz="1900" b="1" dirty="0" smtClean="0">
                <a:latin typeface="Times New Roman" pitchFamily="18" charset="0"/>
                <a:cs typeface="Times New Roman" pitchFamily="18" charset="0"/>
              </a:rPr>
              <a:t>Monitoring at national level</a:t>
            </a:r>
          </a:p>
          <a:p>
            <a:r>
              <a:rPr lang="en-US" sz="1900" b="1" dirty="0" smtClean="0">
                <a:latin typeface="Times New Roman" pitchFamily="18" charset="0"/>
                <a:cs typeface="Times New Roman" pitchFamily="18" charset="0"/>
              </a:rPr>
              <a:t>What is monitored?</a:t>
            </a:r>
          </a:p>
          <a:p>
            <a:r>
              <a:rPr lang="en-US" sz="1900" b="1" dirty="0" smtClean="0">
                <a:latin typeface="Times New Roman" pitchFamily="18" charset="0"/>
                <a:cs typeface="Times New Roman" pitchFamily="18" charset="0"/>
              </a:rPr>
              <a:t>MDG: Progress in India</a:t>
            </a:r>
          </a:p>
          <a:p>
            <a:pPr>
              <a:buNone/>
            </a:pPr>
            <a:r>
              <a:rPr lang="en-US" sz="1900" b="1" dirty="0" smtClean="0">
                <a:latin typeface="Times New Roman" pitchFamily="18" charset="0"/>
                <a:cs typeface="Times New Roman" pitchFamily="18" charset="0"/>
              </a:rPr>
              <a:t>			Goal 1</a:t>
            </a:r>
          </a:p>
          <a:p>
            <a:pPr>
              <a:buNone/>
            </a:pPr>
            <a:r>
              <a:rPr lang="en-US" sz="1900" b="1" dirty="0" smtClean="0">
                <a:latin typeface="Times New Roman" pitchFamily="18" charset="0"/>
                <a:cs typeface="Times New Roman" pitchFamily="18" charset="0"/>
              </a:rPr>
              <a:t>			Goal 2</a:t>
            </a:r>
          </a:p>
          <a:p>
            <a:pPr>
              <a:buNone/>
            </a:pPr>
            <a:r>
              <a:rPr lang="en-US" sz="1900" b="1" dirty="0" smtClean="0">
                <a:latin typeface="Times New Roman" pitchFamily="18" charset="0"/>
                <a:cs typeface="Times New Roman" pitchFamily="18" charset="0"/>
              </a:rPr>
              <a:t>			Goal 3</a:t>
            </a:r>
          </a:p>
          <a:p>
            <a:pPr>
              <a:buNone/>
            </a:pPr>
            <a:r>
              <a:rPr lang="en-US" sz="1900" b="1" dirty="0" smtClean="0">
                <a:latin typeface="Times New Roman" pitchFamily="18" charset="0"/>
                <a:cs typeface="Times New Roman" pitchFamily="18" charset="0"/>
              </a:rPr>
              <a:t>			Goal 4</a:t>
            </a:r>
          </a:p>
          <a:p>
            <a:pPr>
              <a:buNone/>
            </a:pPr>
            <a:r>
              <a:rPr lang="en-US" sz="1900" b="1" dirty="0" smtClean="0">
                <a:latin typeface="Times New Roman" pitchFamily="18" charset="0"/>
                <a:cs typeface="Times New Roman" pitchFamily="18" charset="0"/>
              </a:rPr>
              <a:t>			Goal 5</a:t>
            </a:r>
          </a:p>
          <a:p>
            <a:pPr>
              <a:buNone/>
            </a:pPr>
            <a:r>
              <a:rPr lang="en-US" sz="1900" b="1" dirty="0" smtClean="0">
                <a:latin typeface="Times New Roman" pitchFamily="18" charset="0"/>
                <a:cs typeface="Times New Roman" pitchFamily="18" charset="0"/>
              </a:rPr>
              <a:t>			Goal 6</a:t>
            </a:r>
          </a:p>
          <a:p>
            <a:pPr>
              <a:buNone/>
            </a:pPr>
            <a:r>
              <a:rPr lang="en-US" sz="1900" b="1" dirty="0" smtClean="0">
                <a:latin typeface="Times New Roman" pitchFamily="18" charset="0"/>
                <a:cs typeface="Times New Roman" pitchFamily="18" charset="0"/>
              </a:rPr>
              <a:t>			Goal 7</a:t>
            </a:r>
          </a:p>
          <a:p>
            <a:pPr>
              <a:buNone/>
            </a:pPr>
            <a:r>
              <a:rPr lang="en-US" sz="1900" b="1" dirty="0" smtClean="0">
                <a:latin typeface="Times New Roman" pitchFamily="18" charset="0"/>
                <a:cs typeface="Times New Roman" pitchFamily="18" charset="0"/>
              </a:rPr>
              <a:t>			Goal 8</a:t>
            </a:r>
          </a:p>
          <a:p>
            <a:r>
              <a:rPr lang="en-US" sz="1900" b="1" dirty="0" smtClean="0">
                <a:latin typeface="Times New Roman" pitchFamily="18" charset="0"/>
                <a:cs typeface="Times New Roman" pitchFamily="18" charset="0"/>
              </a:rPr>
              <a:t>Challenges </a:t>
            </a:r>
          </a:p>
          <a:p>
            <a:r>
              <a:rPr lang="en-US" sz="1900" b="1" dirty="0" smtClean="0">
                <a:latin typeface="Times New Roman" pitchFamily="18" charset="0"/>
                <a:cs typeface="Times New Roman" pitchFamily="18" charset="0"/>
              </a:rPr>
              <a:t>References</a:t>
            </a:r>
            <a:endParaRPr lang="en-US" sz="19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435608" y="1905000"/>
            <a:ext cx="7498080" cy="4800600"/>
          </a:xfrm>
        </p:spPr>
        <p:txBody>
          <a:bodyPr/>
          <a:lstStyle/>
          <a:p>
            <a:r>
              <a:rPr lang="en-US" b="1" dirty="0" smtClean="0"/>
              <a:t>Table: showing Under 5 Mortality</a:t>
            </a:r>
            <a:endParaRPr lang="en-US" dirty="0" smtClean="0"/>
          </a:p>
          <a:p>
            <a:r>
              <a:rPr lang="en-US" dirty="0" smtClean="0"/>
              <a:t> </a:t>
            </a:r>
          </a:p>
          <a:p>
            <a:endParaRPr lang="en-US" dirty="0"/>
          </a:p>
        </p:txBody>
      </p:sp>
      <p:graphicFrame>
        <p:nvGraphicFramePr>
          <p:cNvPr id="4" name="Table 3"/>
          <p:cNvGraphicFramePr>
            <a:graphicFrameLocks noGrp="1"/>
          </p:cNvGraphicFramePr>
          <p:nvPr/>
        </p:nvGraphicFramePr>
        <p:xfrm>
          <a:off x="1066800" y="1524000"/>
          <a:ext cx="7467600" cy="4928102"/>
        </p:xfrm>
        <a:graphic>
          <a:graphicData uri="http://schemas.openxmlformats.org/drawingml/2006/table">
            <a:tbl>
              <a:tblPr/>
              <a:tblGrid>
                <a:gridCol w="3733800"/>
                <a:gridCol w="3733800"/>
              </a:tblGrid>
              <a:tr h="277665">
                <a:tc>
                  <a:txBody>
                    <a:bodyPr/>
                    <a:lstStyle/>
                    <a:p>
                      <a:pPr marL="0" marR="0" algn="just">
                        <a:lnSpc>
                          <a:spcPct val="150000"/>
                        </a:lnSpc>
                        <a:spcBef>
                          <a:spcPts val="0"/>
                        </a:spcBef>
                        <a:spcAft>
                          <a:spcPts val="0"/>
                        </a:spcAft>
                      </a:pPr>
                      <a:endParaRPr lang="en-US" sz="1400" dirty="0">
                        <a:latin typeface="Times New Roman"/>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a:latin typeface="Times New Roman"/>
                          <a:ea typeface="Times New Roman"/>
                        </a:rPr>
                        <a:t>Male	           Female             Total</a:t>
                      </a:r>
                      <a:endParaRPr lang="en-US" sz="140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665">
                <a:tc gridSpan="2">
                  <a:txBody>
                    <a:bodyPr/>
                    <a:lstStyle/>
                    <a:p>
                      <a:pPr marL="0" marR="0" algn="just">
                        <a:lnSpc>
                          <a:spcPct val="150000"/>
                        </a:lnSpc>
                        <a:spcBef>
                          <a:spcPts val="0"/>
                        </a:spcBef>
                        <a:spcAft>
                          <a:spcPts val="0"/>
                        </a:spcAft>
                      </a:pPr>
                      <a:r>
                        <a:rPr lang="en-US" sz="1400" dirty="0">
                          <a:latin typeface="Times New Roman"/>
                          <a:ea typeface="Times New Roman"/>
                        </a:rPr>
                        <a:t>Rural</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5720">
                <a:tc>
                  <a:txBody>
                    <a:bodyPr/>
                    <a:lstStyle/>
                    <a:p>
                      <a:pPr marL="0" marR="0" algn="just">
                        <a:lnSpc>
                          <a:spcPct val="150000"/>
                        </a:lnSpc>
                        <a:spcBef>
                          <a:spcPts val="0"/>
                        </a:spcBef>
                        <a:spcAft>
                          <a:spcPts val="0"/>
                        </a:spcAft>
                      </a:pPr>
                      <a:r>
                        <a:rPr lang="en-US" sz="1400" dirty="0">
                          <a:latin typeface="Times New Roman"/>
                          <a:ea typeface="Times New Roman"/>
                        </a:rPr>
                        <a:t>1988-92</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125.1		145.11		136.53</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330">
                <a:tc>
                  <a:txBody>
                    <a:bodyPr/>
                    <a:lstStyle/>
                    <a:p>
                      <a:pPr marL="0" marR="0" algn="just">
                        <a:lnSpc>
                          <a:spcPct val="150000"/>
                        </a:lnSpc>
                        <a:spcBef>
                          <a:spcPts val="0"/>
                        </a:spcBef>
                        <a:spcAft>
                          <a:spcPts val="0"/>
                        </a:spcAft>
                      </a:pPr>
                      <a:r>
                        <a:rPr lang="en-US" sz="1400" dirty="0">
                          <a:latin typeface="Times New Roman"/>
                          <a:ea typeface="Times New Roman"/>
                        </a:rPr>
                        <a:t>1998-2000</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99.28		116.22		107.38</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665">
                <a:tc gridSpan="2">
                  <a:txBody>
                    <a:bodyPr/>
                    <a:lstStyle/>
                    <a:p>
                      <a:pPr marL="0" marR="0" algn="just">
                        <a:lnSpc>
                          <a:spcPct val="150000"/>
                        </a:lnSpc>
                        <a:spcBef>
                          <a:spcPts val="0"/>
                        </a:spcBef>
                        <a:spcAft>
                          <a:spcPts val="0"/>
                        </a:spcAft>
                      </a:pPr>
                      <a:r>
                        <a:rPr lang="en-US" sz="1400" dirty="0">
                          <a:latin typeface="Times New Roman"/>
                          <a:ea typeface="Times New Roman"/>
                        </a:rPr>
                        <a:t>Urban</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55330">
                <a:tc>
                  <a:txBody>
                    <a:bodyPr/>
                    <a:lstStyle/>
                    <a:p>
                      <a:pPr marL="0" marR="0" algn="just">
                        <a:lnSpc>
                          <a:spcPct val="150000"/>
                        </a:lnSpc>
                        <a:spcBef>
                          <a:spcPts val="0"/>
                        </a:spcBef>
                        <a:spcAft>
                          <a:spcPts val="0"/>
                        </a:spcAft>
                      </a:pPr>
                      <a:r>
                        <a:rPr lang="en-US" sz="1400">
                          <a:latin typeface="Times New Roman"/>
                          <a:ea typeface="Times New Roman"/>
                        </a:rPr>
                        <a:t>1988-92</a:t>
                      </a:r>
                      <a:endParaRPr lang="en-US" sz="140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75.53		76.55		75.95</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330">
                <a:tc>
                  <a:txBody>
                    <a:bodyPr/>
                    <a:lstStyle/>
                    <a:p>
                      <a:pPr marL="0" marR="0" algn="just">
                        <a:lnSpc>
                          <a:spcPct val="150000"/>
                        </a:lnSpc>
                        <a:spcBef>
                          <a:spcPts val="0"/>
                        </a:spcBef>
                        <a:spcAft>
                          <a:spcPts val="0"/>
                        </a:spcAft>
                      </a:pPr>
                      <a:r>
                        <a:rPr lang="en-US" sz="1400">
                          <a:latin typeface="Times New Roman"/>
                          <a:ea typeface="Times New Roman"/>
                        </a:rPr>
                        <a:t>1998-2000</a:t>
                      </a:r>
                      <a:endParaRPr lang="en-US" sz="140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56.03		65.5		60.59</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665">
                <a:tc gridSpan="2">
                  <a:txBody>
                    <a:bodyPr/>
                    <a:lstStyle/>
                    <a:p>
                      <a:pPr marL="0" marR="0" algn="just">
                        <a:lnSpc>
                          <a:spcPct val="150000"/>
                        </a:lnSpc>
                        <a:spcBef>
                          <a:spcPts val="0"/>
                        </a:spcBef>
                        <a:spcAft>
                          <a:spcPts val="0"/>
                        </a:spcAft>
                      </a:pPr>
                      <a:r>
                        <a:rPr lang="en-US" sz="1400" dirty="0">
                          <a:latin typeface="Times New Roman"/>
                          <a:ea typeface="Times New Roman"/>
                        </a:rPr>
                        <a:t>Total</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55330">
                <a:tc>
                  <a:txBody>
                    <a:bodyPr/>
                    <a:lstStyle/>
                    <a:p>
                      <a:pPr marL="0" marR="0" algn="just">
                        <a:lnSpc>
                          <a:spcPct val="150000"/>
                        </a:lnSpc>
                        <a:spcBef>
                          <a:spcPts val="0"/>
                        </a:spcBef>
                        <a:spcAft>
                          <a:spcPts val="0"/>
                        </a:spcAft>
                      </a:pPr>
                      <a:r>
                        <a:rPr lang="en-US" sz="1400">
                          <a:latin typeface="Times New Roman"/>
                          <a:ea typeface="Times New Roman"/>
                        </a:rPr>
                        <a:t>1988-92</a:t>
                      </a:r>
                      <a:endParaRPr lang="en-US" sz="140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118.8	</a:t>
                      </a:r>
                      <a:r>
                        <a:rPr lang="en-US" sz="1400" dirty="0" smtClean="0">
                          <a:latin typeface="Times New Roman"/>
                          <a:ea typeface="Times New Roman"/>
                        </a:rPr>
                        <a:t>131.9</a:t>
                      </a:r>
                      <a:r>
                        <a:rPr lang="en-US" sz="1400" dirty="0">
                          <a:latin typeface="Times New Roman"/>
                          <a:ea typeface="Times New Roman"/>
                        </a:rPr>
                        <a:t>	</a:t>
                      </a:r>
                      <a:r>
                        <a:rPr lang="en-US" sz="1400" dirty="0" smtClean="0">
                          <a:latin typeface="Times New Roman"/>
                          <a:ea typeface="Times New Roman"/>
                        </a:rPr>
                        <a:t>125.1</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292">
                <a:tc>
                  <a:txBody>
                    <a:bodyPr/>
                    <a:lstStyle/>
                    <a:p>
                      <a:pPr marL="0" marR="0" algn="just">
                        <a:lnSpc>
                          <a:spcPct val="150000"/>
                        </a:lnSpc>
                        <a:spcBef>
                          <a:spcPts val="0"/>
                        </a:spcBef>
                        <a:spcAft>
                          <a:spcPts val="0"/>
                        </a:spcAft>
                      </a:pPr>
                      <a:r>
                        <a:rPr lang="en-US" sz="1400" dirty="0">
                          <a:latin typeface="Times New Roman"/>
                          <a:ea typeface="Times New Roman"/>
                        </a:rPr>
                        <a:t>1998-2000</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dirty="0">
                          <a:latin typeface="Times New Roman"/>
                          <a:ea typeface="Times New Roman"/>
                        </a:rPr>
                        <a:t>90.3	</a:t>
                      </a:r>
                      <a:r>
                        <a:rPr lang="en-US" sz="1400" dirty="0" smtClean="0">
                          <a:latin typeface="Times New Roman"/>
                          <a:ea typeface="Times New Roman"/>
                        </a:rPr>
                        <a:t>107</a:t>
                      </a:r>
                      <a:r>
                        <a:rPr lang="en-US" sz="1400" dirty="0">
                          <a:latin typeface="Times New Roman"/>
                          <a:ea typeface="Times New Roman"/>
                        </a:rPr>
                        <a:t>	98.1</a:t>
                      </a:r>
                      <a:endParaRPr lang="en-US" sz="1400" dirty="0">
                        <a:latin typeface="Arial"/>
                        <a:ea typeface="Times New Roman"/>
                      </a:endParaRPr>
                    </a:p>
                  </a:txBody>
                  <a:tcPr marL="60257" marR="602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p:cNvPicPr/>
          <p:nvPr/>
        </p:nvPicPr>
        <p:blipFill>
          <a:blip r:embed="rId3"/>
          <a:srcRect/>
          <a:stretch>
            <a:fillRect/>
          </a:stretch>
        </p:blipFill>
        <p:spPr bwMode="auto">
          <a:xfrm>
            <a:off x="0" y="0"/>
            <a:ext cx="1219200" cy="121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five mortality</a:t>
            </a:r>
            <a:endParaRPr lang="en-US" dirty="0"/>
          </a:p>
        </p:txBody>
      </p:sp>
      <p:graphicFrame>
        <p:nvGraphicFramePr>
          <p:cNvPr id="4" name="Chart 3"/>
          <p:cNvGraphicFramePr/>
          <p:nvPr/>
        </p:nvGraphicFramePr>
        <p:xfrm>
          <a:off x="-152400" y="1600200"/>
          <a:ext cx="5257800" cy="33020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a:srcRect/>
          <a:stretch>
            <a:fillRect/>
          </a:stretch>
        </p:blipFill>
        <p:spPr bwMode="auto">
          <a:xfrm>
            <a:off x="0" y="0"/>
            <a:ext cx="1219200" cy="1219200"/>
          </a:xfrm>
          <a:prstGeom prst="rect">
            <a:avLst/>
          </a:prstGeom>
          <a:noFill/>
          <a:ln w="9525">
            <a:noFill/>
            <a:miter lim="800000"/>
            <a:headEnd/>
            <a:tailEnd/>
          </a:ln>
        </p:spPr>
      </p:pic>
      <p:graphicFrame>
        <p:nvGraphicFramePr>
          <p:cNvPr id="6" name="Content Placeholder 3"/>
          <p:cNvGraphicFramePr>
            <a:graphicFrameLocks noGrp="1"/>
          </p:cNvGraphicFramePr>
          <p:nvPr>
            <p:ph idx="1"/>
          </p:nvPr>
        </p:nvGraphicFramePr>
        <p:xfrm>
          <a:off x="4648200" y="2362200"/>
          <a:ext cx="4038600" cy="27432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639762"/>
          </a:xfrm>
        </p:spPr>
        <p:txBody>
          <a:bodyPr>
            <a:normAutofit/>
          </a:bodyPr>
          <a:lstStyle/>
          <a:p>
            <a:r>
              <a:rPr lang="en-US" sz="2800" dirty="0" smtClean="0"/>
              <a:t>Under five mortality</a:t>
            </a:r>
            <a:endParaRPr lang="en-US" sz="2800" dirty="0"/>
          </a:p>
        </p:txBody>
      </p:sp>
      <p:graphicFrame>
        <p:nvGraphicFramePr>
          <p:cNvPr id="4" name="Content Placeholder 3"/>
          <p:cNvGraphicFramePr>
            <a:graphicFrameLocks noGrp="1"/>
          </p:cNvGraphicFramePr>
          <p:nvPr>
            <p:ph idx="1"/>
          </p:nvPr>
        </p:nvGraphicFramePr>
        <p:xfrm>
          <a:off x="1447800" y="1447800"/>
          <a:ext cx="6858000" cy="4191000"/>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p:cNvPicPr/>
          <p:nvPr/>
        </p:nvPicPr>
        <p:blipFill>
          <a:blip r:embed="rId4"/>
          <a:srcRect/>
          <a:stretch>
            <a:fillRect/>
          </a:stretch>
        </p:blipFill>
        <p:spPr bwMode="auto">
          <a:xfrm>
            <a:off x="0" y="0"/>
            <a:ext cx="12192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4400" b="1" dirty="0" smtClean="0">
                <a:solidFill>
                  <a:schemeClr val="tx1"/>
                </a:solidFill>
                <a:effectLst/>
                <a:latin typeface="Times New Roman" pitchFamily="18" charset="0"/>
                <a:ea typeface="Times New Roman" pitchFamily="18" charset="0"/>
                <a:cs typeface="Times New Roman" pitchFamily="18" charset="0"/>
              </a:rPr>
              <a:t>Infant Mortality Rate</a:t>
            </a:r>
            <a:r>
              <a:rPr lang="en-US" sz="6000" dirty="0" smtClean="0">
                <a:solidFill>
                  <a:schemeClr val="tx1"/>
                </a:solidFill>
                <a:effectLst/>
                <a:latin typeface="Arial" pitchFamily="34" charset="0"/>
              </a:rPr>
              <a:t/>
            </a:r>
            <a:br>
              <a:rPr lang="en-US" sz="6000" dirty="0" smtClean="0">
                <a:solidFill>
                  <a:schemeClr val="tx1"/>
                </a:solidFill>
                <a:effectLst/>
                <a:latin typeface="Arial" pitchFamily="34" charset="0"/>
              </a:rPr>
            </a:br>
            <a:endParaRPr lang="en-US" dirty="0"/>
          </a:p>
        </p:txBody>
      </p:sp>
      <p:graphicFrame>
        <p:nvGraphicFramePr>
          <p:cNvPr id="6" name="Chart 5"/>
          <p:cNvGraphicFramePr/>
          <p:nvPr/>
        </p:nvGraphicFramePr>
        <p:xfrm>
          <a:off x="1219200" y="1295400"/>
          <a:ext cx="7162800" cy="5029200"/>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p:cNvPicPr/>
          <p:nvPr/>
        </p:nvPicPr>
        <p:blipFill>
          <a:blip r:embed="rId4"/>
          <a:srcRect/>
          <a:stretch>
            <a:fillRect/>
          </a:stretch>
        </p:blipFill>
        <p:spPr bwMode="auto">
          <a:xfrm>
            <a:off x="0" y="0"/>
            <a:ext cx="1219200" cy="1219200"/>
          </a:xfrm>
          <a:prstGeom prst="rect">
            <a:avLst/>
          </a:prstGeom>
          <a:noFill/>
          <a:ln w="9525">
            <a:noFill/>
            <a:miter lim="800000"/>
            <a:headEnd/>
            <a:tailEnd/>
          </a:ln>
        </p:spPr>
      </p:pic>
      <p:sp>
        <p:nvSpPr>
          <p:cNvPr id="5" name="Oval 4"/>
          <p:cNvSpPr/>
          <p:nvPr/>
        </p:nvSpPr>
        <p:spPr>
          <a:xfrm>
            <a:off x="7620000" y="4191000"/>
            <a:ext cx="762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27</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
            <a:ext cx="7848600" cy="1143000"/>
          </a:xfrm>
        </p:spPr>
        <p:txBody>
          <a:bodyPr>
            <a:noAutofit/>
          </a:bodyPr>
          <a:lstStyle/>
          <a:p>
            <a:pPr lvl="0"/>
            <a:r>
              <a:rPr lang="en-US" sz="2800" b="1" dirty="0" smtClean="0">
                <a:solidFill>
                  <a:srgbClr val="C00000"/>
                </a:solidFill>
                <a:effectLst/>
                <a:latin typeface="Times New Roman" pitchFamily="18" charset="0"/>
                <a:ea typeface="Times New Roman" pitchFamily="18" charset="0"/>
                <a:cs typeface="Times New Roman" pitchFamily="18" charset="0"/>
              </a:rPr>
              <a:t>Immunization of child &lt; 12 month against measles</a:t>
            </a:r>
            <a:r>
              <a:rPr lang="en-US" sz="2800" dirty="0" smtClean="0">
                <a:solidFill>
                  <a:schemeClr val="tx1"/>
                </a:solidFill>
                <a:effectLst/>
                <a:latin typeface="Arial" pitchFamily="34" charset="0"/>
              </a:rPr>
              <a:t/>
            </a:r>
            <a:br>
              <a:rPr lang="en-US" sz="2800" dirty="0" smtClean="0">
                <a:solidFill>
                  <a:schemeClr val="tx1"/>
                </a:solidFill>
                <a:effectLst/>
                <a:latin typeface="Arial" pitchFamily="34" charset="0"/>
              </a:rPr>
            </a:br>
            <a:endParaRPr lang="en-US" sz="2800" dirty="0"/>
          </a:p>
        </p:txBody>
      </p:sp>
      <p:graphicFrame>
        <p:nvGraphicFramePr>
          <p:cNvPr id="7" name="Chart 6"/>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p:cNvPicPr/>
          <p:nvPr/>
        </p:nvPicPr>
        <p:blipFill>
          <a:blip r:embed="rId4"/>
          <a:srcRect/>
          <a:stretch>
            <a:fillRect/>
          </a:stretch>
        </p:blipFill>
        <p:spPr bwMode="auto">
          <a:xfrm>
            <a:off x="0" y="0"/>
            <a:ext cx="12192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9762"/>
          </a:xfrm>
        </p:spPr>
        <p:txBody>
          <a:bodyPr>
            <a:normAutofit/>
          </a:bodyPr>
          <a:lstStyle/>
          <a:p>
            <a:r>
              <a:rPr lang="en-US" sz="2800" dirty="0" smtClean="0"/>
              <a:t>Initiative for goal 4</a:t>
            </a:r>
            <a:endParaRPr lang="en-US" sz="2800" dirty="0"/>
          </a:p>
        </p:txBody>
      </p:sp>
      <p:sp>
        <p:nvSpPr>
          <p:cNvPr id="3" name="Content Placeholder 2"/>
          <p:cNvSpPr>
            <a:spLocks noGrp="1"/>
          </p:cNvSpPr>
          <p:nvPr>
            <p:ph idx="1"/>
          </p:nvPr>
        </p:nvSpPr>
        <p:spPr>
          <a:xfrm>
            <a:off x="1435608" y="838200"/>
            <a:ext cx="7498080" cy="5181600"/>
          </a:xfrm>
        </p:spPr>
        <p:txBody>
          <a:bodyPr>
            <a:noAutofit/>
          </a:bodyPr>
          <a:lstStyle/>
          <a:p>
            <a:pPr lvl="0"/>
            <a:r>
              <a:rPr lang="en-US" sz="2000" dirty="0" smtClean="0"/>
              <a:t>CSSM (1992)</a:t>
            </a:r>
          </a:p>
          <a:p>
            <a:pPr lvl="0"/>
            <a:r>
              <a:rPr lang="en-US" sz="2000" dirty="0" smtClean="0"/>
              <a:t>RCH I( 1997)</a:t>
            </a:r>
          </a:p>
          <a:p>
            <a:pPr lvl="0"/>
            <a:r>
              <a:rPr lang="en-US" sz="2000" dirty="0" smtClean="0"/>
              <a:t>RCH II (2005)</a:t>
            </a:r>
          </a:p>
          <a:p>
            <a:pPr lvl="0"/>
            <a:r>
              <a:rPr lang="en-US" sz="2000" dirty="0" smtClean="0"/>
              <a:t>New Born care scheme </a:t>
            </a:r>
          </a:p>
          <a:p>
            <a:r>
              <a:rPr lang="en-US" sz="2000" dirty="0" smtClean="0"/>
              <a:t>National Neonatology Forum </a:t>
            </a:r>
          </a:p>
          <a:p>
            <a:r>
              <a:rPr lang="en-US" sz="2000" dirty="0" smtClean="0"/>
              <a:t>Prevention of   macro nutrient deficiency </a:t>
            </a:r>
          </a:p>
          <a:p>
            <a:r>
              <a:rPr lang="en-US" sz="2000" dirty="0" smtClean="0"/>
              <a:t>Border district cluster </a:t>
            </a:r>
            <a:r>
              <a:rPr lang="en-US" sz="2000" dirty="0" err="1" smtClean="0"/>
              <a:t>stragety</a:t>
            </a:r>
            <a:endParaRPr lang="en-US" sz="2000" dirty="0" smtClean="0"/>
          </a:p>
          <a:p>
            <a:pPr>
              <a:buNone/>
            </a:pPr>
            <a:r>
              <a:rPr lang="en-US" sz="2000" dirty="0" smtClean="0"/>
              <a:t>				To reduce IMR and MMR by 50% by 2007</a:t>
            </a:r>
          </a:p>
          <a:p>
            <a:r>
              <a:rPr lang="en-US" sz="2000" dirty="0" smtClean="0"/>
              <a:t>Initiative under immunization programme:</a:t>
            </a:r>
          </a:p>
          <a:p>
            <a:pPr lvl="2"/>
            <a:r>
              <a:rPr lang="en-US" sz="2000" dirty="0" smtClean="0"/>
              <a:t>Mobility support</a:t>
            </a:r>
          </a:p>
          <a:p>
            <a:pPr lvl="2"/>
            <a:r>
              <a:rPr lang="en-US" sz="2000" dirty="0" smtClean="0"/>
              <a:t>Vaccine delivery   </a:t>
            </a:r>
          </a:p>
          <a:p>
            <a:pPr lvl="2"/>
            <a:r>
              <a:rPr lang="en-US" sz="2000" dirty="0" smtClean="0"/>
              <a:t> Increased annual expenditure </a:t>
            </a:r>
          </a:p>
          <a:p>
            <a:pPr lvl="2"/>
            <a:r>
              <a:rPr lang="en-US" sz="2000" dirty="0" smtClean="0"/>
              <a:t>Out reach session by AWW &amp; PRI’s</a:t>
            </a:r>
          </a:p>
          <a:p>
            <a:pPr lvl="2"/>
            <a:r>
              <a:rPr lang="en-US" sz="2000" dirty="0" smtClean="0"/>
              <a:t>Auto disabled syringes </a:t>
            </a:r>
          </a:p>
          <a:p>
            <a:r>
              <a:rPr lang="en-US" sz="2000" dirty="0" smtClean="0"/>
              <a:t>IMNCI </a:t>
            </a:r>
          </a:p>
          <a:p>
            <a:r>
              <a:rPr lang="en-US" sz="2000" dirty="0" smtClean="0"/>
              <a:t>Community  IMNCI</a:t>
            </a:r>
          </a:p>
          <a:p>
            <a:endParaRPr lang="en-US" sz="2000" dirty="0"/>
          </a:p>
        </p:txBody>
      </p:sp>
      <p:pic>
        <p:nvPicPr>
          <p:cNvPr id="4" name="Picture 3"/>
          <p:cNvPicPr/>
          <p:nvPr/>
        </p:nvPicPr>
        <p:blipFill>
          <a:blip r:embed="rId3"/>
          <a:srcRect/>
          <a:stretch>
            <a:fillRect/>
          </a:stretch>
        </p:blipFill>
        <p:spPr bwMode="auto">
          <a:xfrm>
            <a:off x="0" y="0"/>
            <a:ext cx="12192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linds(horizontal)">
                                      <p:cBhvr>
                                        <p:cTn id="33" dur="500"/>
                                        <p:tgtEl>
                                          <p:spTgt spid="3">
                                            <p:txEl>
                                              <p:pRg st="8" end="8"/>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blinds(horizontal)">
                                      <p:cBhvr>
                                        <p:cTn id="36" dur="500"/>
                                        <p:tgtEl>
                                          <p:spTgt spid="3">
                                            <p:txEl>
                                              <p:pRg st="9" end="9"/>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blinds(horizontal)">
                                      <p:cBhvr>
                                        <p:cTn id="39" dur="500"/>
                                        <p:tgtEl>
                                          <p:spTgt spid="3">
                                            <p:txEl>
                                              <p:pRg st="10" end="10"/>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blinds(horizontal)">
                                      <p:cBhvr>
                                        <p:cTn id="42" dur="500"/>
                                        <p:tgtEl>
                                          <p:spTgt spid="3">
                                            <p:txEl>
                                              <p:pRg st="11" end="11"/>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blinds(horizontal)">
                                      <p:cBhvr>
                                        <p:cTn id="45" dur="500"/>
                                        <p:tgtEl>
                                          <p:spTgt spid="3">
                                            <p:txEl>
                                              <p:pRg st="12" end="12"/>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blinds(horizontal)">
                                      <p:cBhvr>
                                        <p:cTn id="48" dur="500"/>
                                        <p:tgtEl>
                                          <p:spTgt spid="3">
                                            <p:txEl>
                                              <p:pRg st="13" end="13"/>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blinds(horizontal)">
                                      <p:cBhvr>
                                        <p:cTn id="51" dur="500"/>
                                        <p:tgtEl>
                                          <p:spTgt spid="3">
                                            <p:txEl>
                                              <p:pRg st="14" end="14"/>
                                            </p:txEl>
                                          </p:spTgt>
                                        </p:tgtEl>
                                      </p:cBhvr>
                                    </p:animEffect>
                                  </p:childTnLst>
                                </p:cTn>
                              </p:par>
                              <p:par>
                                <p:cTn id="52" presetID="3" presetClass="entr" presetSubtype="10" fill="hold" nodeType="withEffect">
                                  <p:stCondLst>
                                    <p:cond delay="0"/>
                                  </p:stCondLst>
                                  <p:childTnLst>
                                    <p:set>
                                      <p:cBhvr>
                                        <p:cTn id="53" dur="1" fill="hold">
                                          <p:stCondLst>
                                            <p:cond delay="0"/>
                                          </p:stCondLst>
                                        </p:cTn>
                                        <p:tgtEl>
                                          <p:spTgt spid="3">
                                            <p:txEl>
                                              <p:pRg st="15" end="15"/>
                                            </p:txEl>
                                          </p:spTgt>
                                        </p:tgtEl>
                                        <p:attrNameLst>
                                          <p:attrName>style.visibility</p:attrName>
                                        </p:attrNameLst>
                                      </p:cBhvr>
                                      <p:to>
                                        <p:strVal val="visible"/>
                                      </p:to>
                                    </p:set>
                                    <p:animEffect transition="in" filter="blinds(horizontal)">
                                      <p:cBhvr>
                                        <p:cTn id="54"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Goal 5: Improve maternal health</a:t>
            </a:r>
            <a:r>
              <a:rPr lang="en-US" dirty="0" smtClean="0"/>
              <a:t/>
            </a:r>
            <a:br>
              <a:rPr lang="en-US" dirty="0" smtClean="0"/>
            </a:br>
            <a:endParaRPr lang="en-US" dirty="0"/>
          </a:p>
        </p:txBody>
      </p:sp>
      <p:sp>
        <p:nvSpPr>
          <p:cNvPr id="3" name="Content Placeholder 2"/>
          <p:cNvSpPr>
            <a:spLocks noGrp="1"/>
          </p:cNvSpPr>
          <p:nvPr>
            <p:ph idx="1"/>
          </p:nvPr>
        </p:nvSpPr>
        <p:spPr>
          <a:xfrm>
            <a:off x="914400" y="1371600"/>
            <a:ext cx="8153400" cy="4876800"/>
          </a:xfrm>
        </p:spPr>
        <p:txBody>
          <a:bodyPr>
            <a:normAutofit/>
          </a:bodyPr>
          <a:lstStyle/>
          <a:p>
            <a:pPr>
              <a:buNone/>
            </a:pPr>
            <a:endParaRPr lang="en-US" sz="2000" b="1" dirty="0" smtClean="0">
              <a:solidFill>
                <a:srgbClr val="7030A0"/>
              </a:solidFill>
            </a:endParaRPr>
          </a:p>
          <a:p>
            <a:pPr>
              <a:buNone/>
            </a:pPr>
            <a:endParaRPr lang="en-US" sz="2000" b="1" dirty="0" smtClean="0">
              <a:solidFill>
                <a:srgbClr val="7030A0"/>
              </a:solidFill>
            </a:endParaRPr>
          </a:p>
          <a:p>
            <a:pPr>
              <a:buNone/>
            </a:pPr>
            <a:r>
              <a:rPr lang="en-US" sz="2000" b="1" dirty="0" smtClean="0">
                <a:solidFill>
                  <a:srgbClr val="7030A0"/>
                </a:solidFill>
              </a:rPr>
              <a:t>Target 6: Reduce by three-quarters, between 1990 and 2015, the MMR </a:t>
            </a:r>
          </a:p>
          <a:p>
            <a:pPr>
              <a:buNone/>
            </a:pPr>
            <a:endParaRPr lang="en-US" sz="2000" b="1" dirty="0" smtClean="0">
              <a:solidFill>
                <a:srgbClr val="7030A0"/>
              </a:solidFill>
            </a:endParaRPr>
          </a:p>
          <a:p>
            <a:pPr>
              <a:buNone/>
            </a:pPr>
            <a:r>
              <a:rPr lang="en-US" sz="2000" b="1" dirty="0" smtClean="0"/>
              <a:t>Indicator 16: Maternal mortality ratio</a:t>
            </a:r>
          </a:p>
          <a:p>
            <a:pPr>
              <a:buNone/>
            </a:pPr>
            <a:r>
              <a:rPr lang="en-US" sz="2000" b="1" dirty="0" smtClean="0"/>
              <a:t>Indicator 17: Proportion of births attended by skilled health personnel</a:t>
            </a:r>
          </a:p>
          <a:p>
            <a:endParaRPr lang="en-US" sz="2000" dirty="0" smtClean="0"/>
          </a:p>
          <a:p>
            <a:endParaRPr lang="en-US" sz="2000" dirty="0" smtClean="0"/>
          </a:p>
          <a:p>
            <a:r>
              <a:rPr lang="en-US" sz="2000" dirty="0" smtClean="0"/>
              <a:t>WHO estimates : 529,000 maternal deaths globally </a:t>
            </a:r>
          </a:p>
          <a:p>
            <a:pPr>
              <a:buNone/>
            </a:pPr>
            <a:r>
              <a:rPr lang="en-US" sz="2000" dirty="0" smtClean="0"/>
              <a:t>		                    25.7% in India.</a:t>
            </a:r>
          </a:p>
          <a:p>
            <a:pPr>
              <a:buNone/>
            </a:pPr>
            <a:endParaRPr lang="en-US" sz="2000" dirty="0" smtClean="0"/>
          </a:p>
        </p:txBody>
      </p:sp>
      <p:pic>
        <p:nvPicPr>
          <p:cNvPr id="4" name="Picture 3"/>
          <p:cNvPicPr/>
          <p:nvPr/>
        </p:nvPicPr>
        <p:blipFill>
          <a:blip r:embed="rId3"/>
          <a:srcRect/>
          <a:stretch>
            <a:fillRect/>
          </a:stretch>
        </p:blipFill>
        <p:spPr bwMode="auto">
          <a:xfrm>
            <a:off x="0" y="0"/>
            <a:ext cx="1295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Maternal mortality ratio</a:t>
            </a:r>
            <a:endParaRPr lang="en-US"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a:srcRect/>
          <a:stretch>
            <a:fillRect/>
          </a:stretch>
        </p:blipFill>
        <p:spPr bwMode="auto">
          <a:xfrm>
            <a:off x="0" y="0"/>
            <a:ext cx="1295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7112" y="274638"/>
            <a:ext cx="7866888" cy="1143000"/>
          </a:xfrm>
        </p:spPr>
        <p:txBody>
          <a:bodyPr>
            <a:normAutofit fontScale="90000"/>
          </a:bodyPr>
          <a:lstStyle/>
          <a:p>
            <a:r>
              <a:rPr lang="en-US" sz="3100" dirty="0" smtClean="0"/>
              <a:t>Indicator 17: Proportion of births attended by skilled health personnel</a:t>
            </a:r>
            <a:r>
              <a:rPr lang="en-US" dirty="0" smtClean="0"/>
              <a:t/>
            </a:r>
            <a:br>
              <a:rPr lang="en-US" dirty="0" smtClean="0"/>
            </a:br>
            <a:endParaRPr lang="en-US" dirty="0"/>
          </a:p>
        </p:txBody>
      </p:sp>
      <p:graphicFrame>
        <p:nvGraphicFramePr>
          <p:cNvPr id="6" name="Content Placeholder 5"/>
          <p:cNvGraphicFramePr>
            <a:graphicFrameLocks noGrp="1"/>
          </p:cNvGraphicFramePr>
          <p:nvPr>
            <p:ph idx="1"/>
          </p:nvPr>
        </p:nvGraphicFramePr>
        <p:xfrm>
          <a:off x="762000" y="1524000"/>
          <a:ext cx="5943600" cy="4495800"/>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p:cNvPicPr/>
          <p:nvPr/>
        </p:nvPicPr>
        <p:blipFill>
          <a:blip r:embed="rId4"/>
          <a:srcRect/>
          <a:stretch>
            <a:fillRect/>
          </a:stretch>
        </p:blipFill>
        <p:spPr bwMode="auto">
          <a:xfrm>
            <a:off x="0" y="0"/>
            <a:ext cx="1295400" cy="1447800"/>
          </a:xfrm>
          <a:prstGeom prst="rect">
            <a:avLst/>
          </a:prstGeom>
          <a:noFill/>
          <a:ln w="9525">
            <a:noFill/>
            <a:miter lim="800000"/>
            <a:headEnd/>
            <a:tailEnd/>
          </a:ln>
        </p:spPr>
      </p:pic>
      <p:cxnSp>
        <p:nvCxnSpPr>
          <p:cNvPr id="8" name="Straight Connector 7"/>
          <p:cNvCxnSpPr/>
          <p:nvPr/>
        </p:nvCxnSpPr>
        <p:spPr>
          <a:xfrm>
            <a:off x="7010400" y="3581400"/>
            <a:ext cx="6096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467600" y="3429000"/>
            <a:ext cx="1676400" cy="1477328"/>
          </a:xfrm>
          <a:prstGeom prst="rect">
            <a:avLst/>
          </a:prstGeom>
          <a:noFill/>
        </p:spPr>
        <p:txBody>
          <a:bodyPr wrap="square" rtlCol="0">
            <a:spAutoFit/>
          </a:bodyPr>
          <a:lstStyle/>
          <a:p>
            <a:r>
              <a:rPr lang="en-US" dirty="0" smtClean="0"/>
              <a:t>T.T. injections</a:t>
            </a:r>
          </a:p>
          <a:p>
            <a:endParaRPr lang="en-US" dirty="0" smtClean="0"/>
          </a:p>
          <a:p>
            <a:r>
              <a:rPr lang="en-US" dirty="0" smtClean="0"/>
              <a:t>Any ANC visit</a:t>
            </a:r>
          </a:p>
          <a:p>
            <a:endParaRPr lang="en-US" dirty="0" smtClean="0"/>
          </a:p>
          <a:p>
            <a:r>
              <a:rPr lang="en-US" dirty="0" smtClean="0"/>
              <a:t>Safe delivery</a:t>
            </a:r>
            <a:endParaRPr lang="en-US" dirty="0"/>
          </a:p>
        </p:txBody>
      </p:sp>
      <p:cxnSp>
        <p:nvCxnSpPr>
          <p:cNvPr id="10" name="Straight Connector 9"/>
          <p:cNvCxnSpPr/>
          <p:nvPr/>
        </p:nvCxnSpPr>
        <p:spPr>
          <a:xfrm>
            <a:off x="7010400" y="4114800"/>
            <a:ext cx="609600" cy="1588"/>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10400" y="4648200"/>
            <a:ext cx="609600" cy="158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7498080" cy="639762"/>
          </a:xfrm>
        </p:spPr>
        <p:txBody>
          <a:bodyPr>
            <a:normAutofit/>
          </a:bodyPr>
          <a:lstStyle/>
          <a:p>
            <a:r>
              <a:rPr lang="en-US" sz="2800" b="1" dirty="0" smtClean="0">
                <a:solidFill>
                  <a:srgbClr val="C00000"/>
                </a:solidFill>
              </a:rPr>
              <a:t>Initiative for goal 5</a:t>
            </a:r>
            <a:endParaRPr lang="en-US" sz="2800" b="1" dirty="0">
              <a:solidFill>
                <a:srgbClr val="C00000"/>
              </a:solidFill>
            </a:endParaRPr>
          </a:p>
        </p:txBody>
      </p:sp>
      <p:sp>
        <p:nvSpPr>
          <p:cNvPr id="3" name="Content Placeholder 2"/>
          <p:cNvSpPr>
            <a:spLocks noGrp="1"/>
          </p:cNvSpPr>
          <p:nvPr>
            <p:ph idx="1"/>
          </p:nvPr>
        </p:nvSpPr>
        <p:spPr>
          <a:xfrm>
            <a:off x="2057400" y="1371600"/>
            <a:ext cx="6019800" cy="4800600"/>
          </a:xfrm>
        </p:spPr>
        <p:txBody>
          <a:bodyPr/>
          <a:lstStyle/>
          <a:p>
            <a:pPr>
              <a:buNone/>
            </a:pPr>
            <a:endParaRPr lang="en-US" dirty="0" smtClean="0"/>
          </a:p>
          <a:p>
            <a:r>
              <a:rPr lang="en-US" sz="2000" dirty="0" smtClean="0"/>
              <a:t>CSSM(1992)</a:t>
            </a:r>
          </a:p>
          <a:p>
            <a:r>
              <a:rPr lang="en-US" sz="2000" dirty="0" smtClean="0"/>
              <a:t>RCH (1997)</a:t>
            </a:r>
          </a:p>
          <a:p>
            <a:r>
              <a:rPr lang="en-US" sz="2000" dirty="0" smtClean="0"/>
              <a:t>National Population Policy (2000)</a:t>
            </a:r>
          </a:p>
          <a:p>
            <a:pPr lvl="2"/>
            <a:r>
              <a:rPr lang="en-US" sz="1800" dirty="0" smtClean="0"/>
              <a:t>RCH camps(2001)</a:t>
            </a:r>
          </a:p>
          <a:p>
            <a:pPr lvl="2"/>
            <a:r>
              <a:rPr lang="en-US" sz="1800" dirty="0" err="1" smtClean="0"/>
              <a:t>Traning</a:t>
            </a:r>
            <a:r>
              <a:rPr lang="en-US" sz="1800" dirty="0" smtClean="0"/>
              <a:t> of Dais</a:t>
            </a:r>
          </a:p>
          <a:p>
            <a:r>
              <a:rPr lang="en-US" sz="2000" dirty="0" smtClean="0"/>
              <a:t>RCH II (2005)</a:t>
            </a:r>
          </a:p>
          <a:p>
            <a:pPr>
              <a:buNone/>
            </a:pPr>
            <a:r>
              <a:rPr lang="en-US" sz="2000" dirty="0" smtClean="0"/>
              <a:t>              Essential obstetrics care</a:t>
            </a:r>
          </a:p>
          <a:p>
            <a:pPr>
              <a:buNone/>
            </a:pPr>
            <a:r>
              <a:rPr lang="en-US" sz="2000" dirty="0" smtClean="0"/>
              <a:t>		Emergency obstetrics care </a:t>
            </a:r>
          </a:p>
          <a:p>
            <a:r>
              <a:rPr lang="en-US" sz="2000" dirty="0" err="1" smtClean="0"/>
              <a:t>Janani</a:t>
            </a:r>
            <a:r>
              <a:rPr lang="en-US" sz="2000" dirty="0" smtClean="0"/>
              <a:t> </a:t>
            </a:r>
            <a:r>
              <a:rPr lang="en-US" sz="2000" dirty="0" err="1" smtClean="0"/>
              <a:t>Suraksha</a:t>
            </a:r>
            <a:r>
              <a:rPr lang="en-US" sz="2000" dirty="0" smtClean="0"/>
              <a:t> </a:t>
            </a:r>
            <a:r>
              <a:rPr lang="en-US" sz="2000" dirty="0" err="1" smtClean="0"/>
              <a:t>Yojana</a:t>
            </a:r>
            <a:r>
              <a:rPr lang="en-US" sz="2000" dirty="0" smtClean="0"/>
              <a:t>(2005)</a:t>
            </a:r>
          </a:p>
          <a:p>
            <a:r>
              <a:rPr lang="en-US" sz="2000" dirty="0" err="1" smtClean="0"/>
              <a:t>Vandemataram</a:t>
            </a:r>
            <a:r>
              <a:rPr lang="en-US" sz="2000" dirty="0" smtClean="0"/>
              <a:t> Scheme </a:t>
            </a:r>
          </a:p>
          <a:p>
            <a:r>
              <a:rPr lang="en-US" sz="2000" dirty="0" smtClean="0"/>
              <a:t>NRHM- ASHA, </a:t>
            </a:r>
            <a:r>
              <a:rPr lang="en-US" sz="2000" dirty="0" err="1" smtClean="0"/>
              <a:t>Streghthening</a:t>
            </a:r>
            <a:r>
              <a:rPr lang="en-US" sz="2000" dirty="0" smtClean="0"/>
              <a:t> </a:t>
            </a:r>
          </a:p>
          <a:p>
            <a:endParaRPr lang="en-US" sz="2000" dirty="0"/>
          </a:p>
        </p:txBody>
      </p:sp>
      <p:pic>
        <p:nvPicPr>
          <p:cNvPr id="4" name="Picture 3"/>
          <p:cNvPicPr/>
          <p:nvPr/>
        </p:nvPicPr>
        <p:blipFill>
          <a:blip r:embed="rId3"/>
          <a:srcRect/>
          <a:stretch>
            <a:fillRect/>
          </a:stretch>
        </p:blipFill>
        <p:spPr bwMode="auto">
          <a:xfrm>
            <a:off x="0" y="0"/>
            <a:ext cx="1295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685800"/>
          </a:xfrm>
        </p:spPr>
        <p:txBody>
          <a:bodyPr>
            <a:normAutofit/>
          </a:bodyPr>
          <a:lstStyle/>
          <a:p>
            <a:r>
              <a:rPr lang="en-US" sz="2800" dirty="0" smtClean="0">
                <a:latin typeface="Times New Roman" pitchFamily="18" charset="0"/>
                <a:cs typeface="Times New Roman" pitchFamily="18" charset="0"/>
              </a:rPr>
              <a:t>          Introduction</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14400" y="838200"/>
            <a:ext cx="7696200" cy="5562600"/>
          </a:xfrm>
        </p:spPr>
        <p:txBody>
          <a:bodyPr>
            <a:normAutofit/>
          </a:bodyPr>
          <a:lstStyle/>
          <a:p>
            <a:r>
              <a:rPr lang="en-US" sz="2000" dirty="0" smtClean="0">
                <a:latin typeface="Times New Roman" pitchFamily="18" charset="0"/>
                <a:cs typeface="Times New Roman" pitchFamily="18" charset="0"/>
              </a:rPr>
              <a:t>Sept 2000-Millennium Summit  -New York</a:t>
            </a:r>
          </a:p>
          <a:p>
            <a:r>
              <a:rPr lang="en-US" sz="2000" b="1" dirty="0" smtClean="0">
                <a:latin typeface="Times New Roman" pitchFamily="18" charset="0"/>
                <a:cs typeface="Times New Roman" pitchFamily="18" charset="0"/>
              </a:rPr>
              <a:t>M</a:t>
            </a:r>
            <a:r>
              <a:rPr lang="en-US" sz="2000" dirty="0" smtClean="0">
                <a:latin typeface="Times New Roman" pitchFamily="18" charset="0"/>
                <a:cs typeface="Times New Roman" pitchFamily="18" charset="0"/>
              </a:rPr>
              <a:t>illennium </a:t>
            </a:r>
            <a:r>
              <a:rPr lang="en-US" sz="2000" b="1" dirty="0" smtClean="0">
                <a:latin typeface="Times New Roman" pitchFamily="18" charset="0"/>
                <a:cs typeface="Times New Roman" pitchFamily="18" charset="0"/>
              </a:rPr>
              <a:t>D</a:t>
            </a:r>
            <a:r>
              <a:rPr lang="en-US" sz="2000" dirty="0" smtClean="0">
                <a:latin typeface="Times New Roman" pitchFamily="18" charset="0"/>
                <a:cs typeface="Times New Roman" pitchFamily="18" charset="0"/>
              </a:rPr>
              <a:t>evelopment </a:t>
            </a:r>
            <a:r>
              <a:rPr lang="en-US" sz="2000" b="1" dirty="0" smtClean="0">
                <a:latin typeface="Times New Roman" pitchFamily="18" charset="0"/>
                <a:cs typeface="Times New Roman" pitchFamily="18" charset="0"/>
              </a:rPr>
              <a:t>G</a:t>
            </a:r>
            <a:r>
              <a:rPr lang="en-US" sz="2000" dirty="0" smtClean="0">
                <a:latin typeface="Times New Roman" pitchFamily="18" charset="0"/>
                <a:cs typeface="Times New Roman" pitchFamily="18" charset="0"/>
              </a:rPr>
              <a:t>oals</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To be achieve by 2015</a:t>
            </a:r>
          </a:p>
          <a:p>
            <a:r>
              <a:rPr lang="en-US" sz="2000" dirty="0" smtClean="0">
                <a:latin typeface="Times New Roman" pitchFamily="18" charset="0"/>
                <a:cs typeface="Times New Roman" pitchFamily="18" charset="0"/>
              </a:rPr>
              <a:t>Mid-term evaluation - 2007</a:t>
            </a:r>
          </a:p>
          <a:p>
            <a:pPr>
              <a:buNone/>
            </a:pPr>
            <a:endParaRPr lang="en-US" sz="2000" dirty="0"/>
          </a:p>
        </p:txBody>
      </p:sp>
      <p:sp>
        <p:nvSpPr>
          <p:cNvPr id="5" name="TextBox 4"/>
          <p:cNvSpPr txBox="1"/>
          <p:nvPr/>
        </p:nvSpPr>
        <p:spPr>
          <a:xfrm>
            <a:off x="2819400" y="1758077"/>
            <a:ext cx="5334000" cy="2585323"/>
          </a:xfrm>
          <a:prstGeom prst="rect">
            <a:avLst/>
          </a:prstGeom>
          <a:noFill/>
        </p:spPr>
        <p:txBody>
          <a:bodyPr wrap="square" rtlCol="0">
            <a:spAutoFit/>
          </a:bodyPr>
          <a:lstStyle/>
          <a:p>
            <a:pPr marL="457200" lvl="0" indent="-457200">
              <a:buFont typeface="+mj-lt"/>
              <a:buAutoNum type="arabicPeriod"/>
            </a:pPr>
            <a:r>
              <a:rPr lang="en-US" dirty="0" smtClean="0">
                <a:latin typeface="Times New Roman" pitchFamily="18" charset="0"/>
                <a:cs typeface="Times New Roman" pitchFamily="18" charset="0"/>
              </a:rPr>
              <a:t>Eradicate extreme poverty and hunger</a:t>
            </a:r>
          </a:p>
          <a:p>
            <a:pPr marL="457200" lvl="0" indent="-457200">
              <a:buFont typeface="+mj-lt"/>
              <a:buAutoNum type="arabicPeriod"/>
            </a:pPr>
            <a:r>
              <a:rPr lang="en-US" dirty="0" smtClean="0">
                <a:latin typeface="Times New Roman" pitchFamily="18" charset="0"/>
                <a:cs typeface="Times New Roman" pitchFamily="18" charset="0"/>
              </a:rPr>
              <a:t>Achieve universal primary education</a:t>
            </a:r>
          </a:p>
          <a:p>
            <a:pPr marL="457200" lvl="0" indent="-457200">
              <a:buFont typeface="+mj-lt"/>
              <a:buAutoNum type="arabicPeriod"/>
            </a:pPr>
            <a:r>
              <a:rPr lang="en-US" dirty="0" smtClean="0">
                <a:latin typeface="Times New Roman" pitchFamily="18" charset="0"/>
                <a:cs typeface="Times New Roman" pitchFamily="18" charset="0"/>
              </a:rPr>
              <a:t>Promote gender equality and empower women</a:t>
            </a:r>
          </a:p>
          <a:p>
            <a:pPr marL="457200" lvl="0" indent="-457200">
              <a:buFont typeface="+mj-lt"/>
              <a:buAutoNum type="arabicPeriod"/>
            </a:pPr>
            <a:r>
              <a:rPr lang="en-US" dirty="0" smtClean="0">
                <a:latin typeface="Times New Roman" pitchFamily="18" charset="0"/>
                <a:cs typeface="Times New Roman" pitchFamily="18" charset="0"/>
              </a:rPr>
              <a:t>Reduce child mortality</a:t>
            </a:r>
          </a:p>
          <a:p>
            <a:pPr marL="457200" lvl="0" indent="-457200">
              <a:buFont typeface="+mj-lt"/>
              <a:buAutoNum type="arabicPeriod"/>
            </a:pPr>
            <a:r>
              <a:rPr lang="en-US" dirty="0" smtClean="0">
                <a:latin typeface="Times New Roman" pitchFamily="18" charset="0"/>
                <a:cs typeface="Times New Roman" pitchFamily="18" charset="0"/>
              </a:rPr>
              <a:t>Improve maternal health</a:t>
            </a:r>
          </a:p>
          <a:p>
            <a:pPr marL="457200" lvl="0" indent="-457200">
              <a:buFont typeface="+mj-lt"/>
              <a:buAutoNum type="arabicPeriod"/>
            </a:pPr>
            <a:r>
              <a:rPr lang="en-US" dirty="0" smtClean="0">
                <a:latin typeface="Times New Roman" pitchFamily="18" charset="0"/>
                <a:cs typeface="Times New Roman" pitchFamily="18" charset="0"/>
              </a:rPr>
              <a:t>Combat HIV/ AIDS, malaria and other diseases.</a:t>
            </a:r>
          </a:p>
          <a:p>
            <a:pPr marL="457200" lvl="0" indent="-457200">
              <a:buFont typeface="+mj-lt"/>
              <a:buAutoNum type="arabicPeriod"/>
            </a:pPr>
            <a:r>
              <a:rPr lang="en-US" dirty="0" smtClean="0">
                <a:latin typeface="Times New Roman" pitchFamily="18" charset="0"/>
                <a:cs typeface="Times New Roman" pitchFamily="18" charset="0"/>
              </a:rPr>
              <a:t>Ensure environmental sustainability and</a:t>
            </a:r>
          </a:p>
          <a:p>
            <a:pPr marL="457200" lvl="0" indent="-457200">
              <a:buFont typeface="+mj-lt"/>
              <a:buAutoNum type="arabicPeriod"/>
            </a:pPr>
            <a:r>
              <a:rPr lang="en-US" dirty="0" smtClean="0">
                <a:latin typeface="Times New Roman" pitchFamily="18" charset="0"/>
                <a:cs typeface="Times New Roman" pitchFamily="18" charset="0"/>
              </a:rPr>
              <a:t>Develop a global partnership for development</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8458200" cy="609600"/>
          </a:xfrm>
        </p:spPr>
        <p:txBody>
          <a:bodyPr>
            <a:normAutofit fontScale="90000"/>
          </a:bodyPr>
          <a:lstStyle/>
          <a:p>
            <a:r>
              <a:rPr lang="en-US" sz="3100" b="1" dirty="0" smtClean="0"/>
              <a:t>Goal 6:Combat HIV/AIDS, malaria &amp; other diseases</a:t>
            </a:r>
            <a:r>
              <a:rPr lang="en-US" dirty="0" smtClean="0"/>
              <a:t/>
            </a:r>
            <a:br>
              <a:rPr lang="en-US" dirty="0" smtClean="0"/>
            </a:br>
            <a:endParaRPr lang="en-US" dirty="0"/>
          </a:p>
        </p:txBody>
      </p:sp>
      <p:sp>
        <p:nvSpPr>
          <p:cNvPr id="3" name="Content Placeholder 2"/>
          <p:cNvSpPr>
            <a:spLocks noGrp="1"/>
          </p:cNvSpPr>
          <p:nvPr>
            <p:ph idx="1"/>
          </p:nvPr>
        </p:nvSpPr>
        <p:spPr>
          <a:xfrm>
            <a:off x="914400" y="1143000"/>
            <a:ext cx="8458200" cy="5334000"/>
          </a:xfrm>
        </p:spPr>
        <p:txBody>
          <a:bodyPr>
            <a:normAutofit fontScale="92500" lnSpcReduction="10000"/>
          </a:bodyPr>
          <a:lstStyle/>
          <a:p>
            <a:pPr>
              <a:buNone/>
            </a:pPr>
            <a:r>
              <a:rPr lang="en-US" sz="2400" b="1" dirty="0" smtClean="0">
                <a:solidFill>
                  <a:srgbClr val="7030A0"/>
                </a:solidFill>
              </a:rPr>
              <a:t>Target 7:  Have halted by 2015 &amp; begun to reverse the spread of HIV/AIDS</a:t>
            </a:r>
          </a:p>
          <a:p>
            <a:pPr>
              <a:buNone/>
            </a:pPr>
            <a:r>
              <a:rPr lang="en-US" sz="2100" b="1" dirty="0" smtClean="0"/>
              <a:t>Indicator 18: HIV prevalence among pregnant women aged 15-24 years</a:t>
            </a:r>
          </a:p>
          <a:p>
            <a:pPr>
              <a:buNone/>
            </a:pPr>
            <a:r>
              <a:rPr lang="en-US" sz="2100" b="1" dirty="0" smtClean="0"/>
              <a:t>		   19: Condom use rate of the contraceptive prevalence rate</a:t>
            </a:r>
          </a:p>
          <a:p>
            <a:pPr>
              <a:buNone/>
            </a:pPr>
            <a:r>
              <a:rPr lang="en-US" sz="2100" b="1" dirty="0" smtClean="0"/>
              <a:t>		   20. Ratio of school attendance of orphans to school attendance 	         	         of non-orphans aged 10-14 years</a:t>
            </a:r>
          </a:p>
          <a:p>
            <a:pPr>
              <a:buNone/>
            </a:pPr>
            <a:endParaRPr lang="en-US" sz="2400" dirty="0" smtClean="0"/>
          </a:p>
          <a:p>
            <a:pPr>
              <a:buNone/>
            </a:pPr>
            <a:r>
              <a:rPr lang="en-US" sz="2400" b="1" dirty="0" smtClean="0">
                <a:solidFill>
                  <a:srgbClr val="7030A0"/>
                </a:solidFill>
              </a:rPr>
              <a:t>Target 8 Have halted by 2015 &amp; begun to reverse the incidence of malaria &amp; other major Diseases</a:t>
            </a:r>
          </a:p>
          <a:p>
            <a:pPr>
              <a:buNone/>
            </a:pPr>
            <a:r>
              <a:rPr lang="en-US" sz="2000" b="1" dirty="0" smtClean="0"/>
              <a:t>Indicator 21: Prevalence &amp; death rates associated with malaria</a:t>
            </a:r>
          </a:p>
          <a:p>
            <a:pPr>
              <a:buNone/>
            </a:pPr>
            <a:r>
              <a:rPr lang="en-US" sz="2000" b="1" dirty="0" smtClean="0"/>
              <a:t>		  </a:t>
            </a:r>
            <a:r>
              <a:rPr lang="en-US" sz="2200" b="1" dirty="0" smtClean="0"/>
              <a:t>22. Proportion of population in malaria-risk areas using 		        	       effective malaria prevention &amp; treatment measures</a:t>
            </a:r>
          </a:p>
          <a:p>
            <a:pPr>
              <a:buNone/>
            </a:pPr>
            <a:r>
              <a:rPr lang="en-US" sz="2200" b="1" dirty="0" smtClean="0"/>
              <a:t>		  23. Prevalence &amp; death rates associated with tuberculosis</a:t>
            </a:r>
          </a:p>
          <a:p>
            <a:pPr>
              <a:buNone/>
            </a:pPr>
            <a:r>
              <a:rPr lang="en-US" sz="2200" b="1" dirty="0" smtClean="0"/>
              <a:t>		  24. Proportion of tuberculosis cases detected &amp; cured under    	        		DOTS</a:t>
            </a:r>
            <a:r>
              <a:rPr lang="en-US" b="1" dirty="0" smtClean="0"/>
              <a:t> </a:t>
            </a:r>
            <a:endParaRPr lang="en-US" b="1" dirty="0"/>
          </a:p>
        </p:txBody>
      </p:sp>
      <p:pic>
        <p:nvPicPr>
          <p:cNvPr id="4" name="Picture 3"/>
          <p:cNvPicPr/>
          <p:nvPr/>
        </p:nvPicPr>
        <p:blipFill>
          <a:blip r:embed="rId3"/>
          <a:srcRect/>
          <a:stretch>
            <a:fillRect/>
          </a:stretch>
        </p:blipFill>
        <p:spPr bwMode="auto">
          <a:xfrm>
            <a:off x="0" y="0"/>
            <a:ext cx="1143000"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7112" y="152400"/>
            <a:ext cx="8247888" cy="1143000"/>
          </a:xfrm>
        </p:spPr>
        <p:txBody>
          <a:bodyPr>
            <a:noAutofit/>
          </a:bodyPr>
          <a:lstStyle/>
          <a:p>
            <a:r>
              <a:rPr lang="en-US" sz="2800" dirty="0" smtClean="0"/>
              <a:t>Indicator 18: HIV prevalence among pregnant women aged 15-24 years</a:t>
            </a:r>
            <a:br>
              <a:rPr lang="en-US" sz="2800" dirty="0" smtClean="0"/>
            </a:br>
            <a:endParaRPr lang="en-US" sz="2800" dirty="0"/>
          </a:p>
        </p:txBody>
      </p:sp>
      <p:graphicFrame>
        <p:nvGraphicFramePr>
          <p:cNvPr id="4" name="Content Placeholder 3"/>
          <p:cNvGraphicFramePr>
            <a:graphicFrameLocks noGrp="1"/>
          </p:cNvGraphicFramePr>
          <p:nvPr>
            <p:ph idx="1"/>
          </p:nvPr>
        </p:nvGraphicFramePr>
        <p:xfrm>
          <a:off x="1295400" y="1143000"/>
          <a:ext cx="6705600" cy="35052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a:srcRect/>
          <a:stretch>
            <a:fillRect/>
          </a:stretch>
        </p:blipFill>
        <p:spPr bwMode="auto">
          <a:xfrm>
            <a:off x="0" y="0"/>
            <a:ext cx="1143000" cy="1143000"/>
          </a:xfrm>
          <a:prstGeom prst="rect">
            <a:avLst/>
          </a:prstGeom>
          <a:noFill/>
          <a:ln w="9525">
            <a:noFill/>
            <a:miter lim="800000"/>
            <a:headEnd/>
            <a:tailEnd/>
          </a:ln>
        </p:spPr>
      </p:pic>
      <p:sp>
        <p:nvSpPr>
          <p:cNvPr id="6" name="Rectangle 5"/>
          <p:cNvSpPr/>
          <p:nvPr/>
        </p:nvSpPr>
        <p:spPr>
          <a:xfrm>
            <a:off x="1371600" y="4923472"/>
            <a:ext cx="6096000" cy="1631216"/>
          </a:xfrm>
          <a:prstGeom prst="rect">
            <a:avLst/>
          </a:prstGeom>
        </p:spPr>
        <p:txBody>
          <a:bodyPr wrap="square">
            <a:spAutoFit/>
          </a:bodyPr>
          <a:lstStyle/>
          <a:p>
            <a:pPr>
              <a:buFont typeface="Arial" pitchFamily="34" charset="0"/>
              <a:buChar char="•"/>
            </a:pPr>
            <a:r>
              <a:rPr lang="en-US" sz="2000" dirty="0" smtClean="0"/>
              <a:t>National AIDS Control Programme (1987)</a:t>
            </a:r>
          </a:p>
          <a:p>
            <a:pPr>
              <a:buFont typeface="Arial" pitchFamily="34" charset="0"/>
              <a:buChar char="•"/>
            </a:pPr>
            <a:r>
              <a:rPr lang="en-US" sz="2000" dirty="0" smtClean="0"/>
              <a:t>NACP I(1992 - 1999) </a:t>
            </a:r>
          </a:p>
          <a:p>
            <a:pPr>
              <a:buFont typeface="Arial" pitchFamily="34" charset="0"/>
              <a:buChar char="•"/>
            </a:pPr>
            <a:r>
              <a:rPr lang="en-US" sz="2000" dirty="0" smtClean="0"/>
              <a:t>NACP -II (1999 – 2006) </a:t>
            </a:r>
          </a:p>
          <a:p>
            <a:pPr>
              <a:buFont typeface="Arial" pitchFamily="34" charset="0"/>
              <a:buChar char="•"/>
              <a:defRPr/>
            </a:pPr>
            <a:r>
              <a:rPr lang="en-US" sz="2000" b="1" dirty="0" smtClean="0"/>
              <a:t>NACP-III (2006-2011) </a:t>
            </a:r>
          </a:p>
          <a:p>
            <a:pPr>
              <a:buFont typeface="Arial" pitchFamily="34" charset="0"/>
              <a:buChar char="•"/>
              <a:defRPr/>
            </a:pPr>
            <a:r>
              <a:rPr lang="en-US" sz="2000" dirty="0" smtClean="0"/>
              <a:t>ART Centers</a:t>
            </a:r>
          </a:p>
        </p:txBody>
      </p:sp>
      <p:sp>
        <p:nvSpPr>
          <p:cNvPr id="7" name="TextBox 6"/>
          <p:cNvSpPr txBox="1"/>
          <p:nvPr/>
        </p:nvSpPr>
        <p:spPr>
          <a:xfrm>
            <a:off x="4495800" y="4648200"/>
            <a:ext cx="4648200" cy="307777"/>
          </a:xfrm>
          <a:prstGeom prst="rect">
            <a:avLst/>
          </a:prstGeom>
          <a:noFill/>
        </p:spPr>
        <p:txBody>
          <a:bodyPr wrap="square" rtlCol="0">
            <a:spAutoFit/>
          </a:bodyPr>
          <a:lstStyle/>
          <a:p>
            <a:r>
              <a:rPr lang="en-US" sz="1400" dirty="0" smtClean="0"/>
              <a:t>Ministry of  health &amp; Family </a:t>
            </a:r>
            <a:r>
              <a:rPr lang="en-US" sz="1400" dirty="0" err="1" smtClean="0"/>
              <a:t>welfare,BSS</a:t>
            </a:r>
            <a:r>
              <a:rPr lang="en-US" sz="1400" dirty="0" smtClean="0"/>
              <a:t> 2001 &amp; 2006</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linds(horizontal)">
                                      <p:cBhvr>
                                        <p:cTn id="1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12" y="609600"/>
            <a:ext cx="8476488" cy="4800600"/>
          </a:xfrm>
        </p:spPr>
        <p:txBody>
          <a:bodyPr>
            <a:normAutofit/>
          </a:bodyPr>
          <a:lstStyle/>
          <a:p>
            <a:r>
              <a:rPr lang="en-US" sz="2000" b="1" dirty="0" smtClean="0">
                <a:solidFill>
                  <a:srgbClr val="7030A0"/>
                </a:solidFill>
              </a:rPr>
              <a:t>Target 8 Have halted by 2015 &amp; begun to reverse the incidence of malaria &amp; other major Diseases</a:t>
            </a:r>
          </a:p>
          <a:p>
            <a:endParaRPr lang="en-US" sz="2000" dirty="0" smtClean="0"/>
          </a:p>
          <a:p>
            <a:pPr>
              <a:buNone/>
            </a:pPr>
            <a:r>
              <a:rPr lang="en-US" sz="2000" dirty="0" smtClean="0"/>
              <a:t> Indicator 21: Prevalence &amp; death rates associated with malaria</a:t>
            </a:r>
          </a:p>
          <a:p>
            <a:pPr>
              <a:buNone/>
            </a:pPr>
            <a:r>
              <a:rPr lang="en-US" sz="2000" dirty="0" smtClean="0"/>
              <a:t>		</a:t>
            </a:r>
            <a:endParaRPr lang="en-US" dirty="0"/>
          </a:p>
        </p:txBody>
      </p:sp>
      <p:pic>
        <p:nvPicPr>
          <p:cNvPr id="4" name="Picture 3"/>
          <p:cNvPicPr/>
          <p:nvPr/>
        </p:nvPicPr>
        <p:blipFill>
          <a:blip r:embed="rId3"/>
          <a:srcRect/>
          <a:stretch>
            <a:fillRect/>
          </a:stretch>
        </p:blipFill>
        <p:spPr bwMode="auto">
          <a:xfrm>
            <a:off x="0" y="0"/>
            <a:ext cx="1143000" cy="1143000"/>
          </a:xfrm>
          <a:prstGeom prst="rect">
            <a:avLst/>
          </a:prstGeom>
          <a:noFill/>
          <a:ln w="9525">
            <a:noFill/>
            <a:miter lim="800000"/>
            <a:headEnd/>
            <a:tailEnd/>
          </a:ln>
        </p:spPr>
      </p:pic>
      <p:graphicFrame>
        <p:nvGraphicFramePr>
          <p:cNvPr id="5" name="Content Placeholder 3"/>
          <p:cNvGraphicFramePr>
            <a:graphicFrameLocks/>
          </p:cNvGraphicFramePr>
          <p:nvPr/>
        </p:nvGraphicFramePr>
        <p:xfrm>
          <a:off x="1066800" y="2667000"/>
          <a:ext cx="78486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6096000" y="6550223"/>
            <a:ext cx="2847254" cy="307777"/>
          </a:xfrm>
          <a:prstGeom prst="rect">
            <a:avLst/>
          </a:prstGeom>
        </p:spPr>
        <p:txBody>
          <a:bodyPr wrap="none">
            <a:spAutoFit/>
          </a:bodyPr>
          <a:lstStyle/>
          <a:p>
            <a:r>
              <a:rPr lang="en-US" sz="1400" dirty="0" smtClean="0"/>
              <a:t>Ministry of  health &amp; Family welfare</a:t>
            </a:r>
            <a:endParaRPr lang="en-US" sz="1400" dirty="0"/>
          </a:p>
        </p:txBody>
      </p:sp>
      <p:sp>
        <p:nvSpPr>
          <p:cNvPr id="6" name="TextBox 5"/>
          <p:cNvSpPr txBox="1"/>
          <p:nvPr/>
        </p:nvSpPr>
        <p:spPr>
          <a:xfrm>
            <a:off x="8001000" y="4191000"/>
            <a:ext cx="2438400" cy="369332"/>
          </a:xfrm>
          <a:prstGeom prst="rect">
            <a:avLst/>
          </a:prstGeom>
          <a:noFill/>
        </p:spPr>
        <p:txBody>
          <a:bodyPr wrap="square" rtlCol="0">
            <a:spAutoFit/>
          </a:bodyPr>
          <a:lstStyle/>
          <a:p>
            <a:r>
              <a:rPr lang="en-US" dirty="0" smtClean="0"/>
              <a:t>(Per 1000)</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312" y="152400"/>
            <a:ext cx="8552688" cy="1143000"/>
          </a:xfrm>
        </p:spPr>
        <p:txBody>
          <a:bodyPr>
            <a:normAutofit fontScale="90000"/>
          </a:bodyPr>
          <a:lstStyle/>
          <a:p>
            <a:r>
              <a:rPr lang="en-US" sz="3100" dirty="0" smtClean="0"/>
              <a:t>     22:Proportion of population in malaria-risk areas using      	effective malaria prevention and treatment measures</a:t>
            </a:r>
            <a:r>
              <a:rPr lang="en-US" dirty="0" smtClean="0"/>
              <a:t/>
            </a:r>
            <a:br>
              <a:rPr lang="en-US" dirty="0" smtClean="0"/>
            </a:br>
            <a:endParaRPr lang="en-US" dirty="0"/>
          </a:p>
        </p:txBody>
      </p:sp>
      <p:pic>
        <p:nvPicPr>
          <p:cNvPr id="4097" name="Picture 7"/>
          <p:cNvPicPr>
            <a:picLocks noChangeAspect="1" noChangeArrowheads="1"/>
          </p:cNvPicPr>
          <p:nvPr/>
        </p:nvPicPr>
        <p:blipFill>
          <a:blip r:embed="rId3">
            <a:duotone>
              <a:prstClr val="black"/>
              <a:schemeClr val="accent4">
                <a:tint val="45000"/>
                <a:satMod val="400000"/>
              </a:schemeClr>
            </a:duotone>
          </a:blip>
          <a:srcRect l="943"/>
          <a:stretch>
            <a:fillRect/>
          </a:stretch>
        </p:blipFill>
        <p:spPr bwMode="auto">
          <a:xfrm>
            <a:off x="1062168" y="1905000"/>
            <a:ext cx="7853232" cy="3842485"/>
          </a:xfrm>
          <a:prstGeom prst="rect">
            <a:avLst/>
          </a:prstGeom>
          <a:noFill/>
          <a:ln w="9525">
            <a:noFill/>
            <a:miter lim="800000"/>
            <a:headEnd/>
            <a:tailEnd/>
          </a:ln>
        </p:spPr>
      </p:pic>
      <p:pic>
        <p:nvPicPr>
          <p:cNvPr id="4" name="Picture 3"/>
          <p:cNvPicPr/>
          <p:nvPr/>
        </p:nvPicPr>
        <p:blipFill>
          <a:blip r:embed="rId4"/>
          <a:srcRect/>
          <a:stretch>
            <a:fillRect/>
          </a:stretch>
        </p:blipFill>
        <p:spPr bwMode="auto">
          <a:xfrm>
            <a:off x="0" y="0"/>
            <a:ext cx="1143000" cy="1143000"/>
          </a:xfrm>
          <a:prstGeom prst="rect">
            <a:avLst/>
          </a:prstGeom>
          <a:noFill/>
          <a:ln w="9525">
            <a:noFill/>
            <a:miter lim="800000"/>
            <a:headEnd/>
            <a:tailEnd/>
          </a:ln>
        </p:spPr>
      </p:pic>
      <p:sp>
        <p:nvSpPr>
          <p:cNvPr id="5" name="Rectangle 4"/>
          <p:cNvSpPr/>
          <p:nvPr/>
        </p:nvSpPr>
        <p:spPr>
          <a:xfrm>
            <a:off x="6019800" y="5715000"/>
            <a:ext cx="2847254" cy="307777"/>
          </a:xfrm>
          <a:prstGeom prst="rect">
            <a:avLst/>
          </a:prstGeom>
        </p:spPr>
        <p:txBody>
          <a:bodyPr wrap="none">
            <a:spAutoFit/>
          </a:bodyPr>
          <a:lstStyle/>
          <a:p>
            <a:r>
              <a:rPr lang="en-US" sz="1400" dirty="0" smtClean="0"/>
              <a:t>Ministry of  health &amp; Family welfare</a:t>
            </a:r>
            <a:endParaRPr lang="en-U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498080" cy="1219200"/>
          </a:xfrm>
        </p:spPr>
        <p:txBody>
          <a:bodyPr>
            <a:normAutofit fontScale="90000"/>
          </a:bodyPr>
          <a:lstStyle/>
          <a:p>
            <a:r>
              <a:rPr lang="en-US" sz="3100" dirty="0" smtClean="0"/>
              <a:t>23. Prevalence and death rates associated with tuberculosis</a:t>
            </a:r>
            <a:r>
              <a:rPr lang="en-US" dirty="0" smtClean="0"/>
              <a:t/>
            </a:r>
            <a:br>
              <a:rPr lang="en-US" dirty="0" smtClean="0"/>
            </a:b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1371600" y="2819400"/>
          <a:ext cx="6946900" cy="33528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a:srcRect/>
          <a:stretch>
            <a:fillRect/>
          </a:stretch>
        </p:blipFill>
        <p:spPr bwMode="auto">
          <a:xfrm>
            <a:off x="0" y="0"/>
            <a:ext cx="1143000" cy="1143000"/>
          </a:xfrm>
          <a:prstGeom prst="rect">
            <a:avLst/>
          </a:prstGeom>
          <a:noFill/>
          <a:ln w="9525">
            <a:noFill/>
            <a:miter lim="800000"/>
            <a:headEnd/>
            <a:tailEnd/>
          </a:ln>
        </p:spPr>
      </p:pic>
      <p:sp>
        <p:nvSpPr>
          <p:cNvPr id="6" name="TextBox 5"/>
          <p:cNvSpPr txBox="1"/>
          <p:nvPr/>
        </p:nvSpPr>
        <p:spPr>
          <a:xfrm>
            <a:off x="1524000" y="2129135"/>
            <a:ext cx="5867400" cy="461665"/>
          </a:xfrm>
          <a:prstGeom prst="rect">
            <a:avLst/>
          </a:prstGeom>
          <a:noFill/>
        </p:spPr>
        <p:txBody>
          <a:bodyPr wrap="square" rtlCol="0">
            <a:spAutoFit/>
          </a:bodyPr>
          <a:lstStyle/>
          <a:p>
            <a:r>
              <a:rPr lang="en-US" sz="2400" b="1" dirty="0" smtClean="0"/>
              <a:t>TB deaths /10000 population</a:t>
            </a:r>
            <a:endParaRPr lang="en-US" sz="24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8153400" cy="1143000"/>
          </a:xfrm>
        </p:spPr>
        <p:txBody>
          <a:bodyPr>
            <a:noAutofit/>
          </a:bodyPr>
          <a:lstStyle/>
          <a:p>
            <a:r>
              <a:rPr lang="en-US" sz="2800" dirty="0" smtClean="0"/>
              <a:t>24. Proportion of tuberculosis cases detected and cured under DOTS </a:t>
            </a:r>
            <a:endParaRPr lang="en-US" sz="2800" dirty="0"/>
          </a:p>
        </p:txBody>
      </p:sp>
      <p:sp>
        <p:nvSpPr>
          <p:cNvPr id="5" name="TextBox 4"/>
          <p:cNvSpPr txBox="1"/>
          <p:nvPr/>
        </p:nvSpPr>
        <p:spPr>
          <a:xfrm>
            <a:off x="1066800" y="1447800"/>
            <a:ext cx="8077200" cy="1754326"/>
          </a:xfrm>
          <a:prstGeom prst="rect">
            <a:avLst/>
          </a:prstGeom>
          <a:noFill/>
        </p:spPr>
        <p:txBody>
          <a:bodyPr wrap="square" rtlCol="0">
            <a:spAutoFit/>
          </a:bodyPr>
          <a:lstStyle/>
          <a:p>
            <a:endParaRPr lang="en-US" dirty="0" smtClean="0"/>
          </a:p>
          <a:p>
            <a:r>
              <a:rPr lang="en-US" dirty="0" smtClean="0"/>
              <a:t>  Case detection rate-  70%  (2007, 2008)</a:t>
            </a:r>
          </a:p>
          <a:p>
            <a:r>
              <a:rPr lang="en-US" dirty="0" smtClean="0"/>
              <a:t>  Cure rate -              86%        (2005 - 86%)                           </a:t>
            </a:r>
            <a:r>
              <a:rPr lang="en-US" sz="1400" dirty="0" smtClean="0"/>
              <a:t>(RNTCP status report,2009)</a:t>
            </a:r>
          </a:p>
          <a:p>
            <a:endParaRPr lang="en-US" dirty="0" smtClean="0"/>
          </a:p>
          <a:p>
            <a:r>
              <a:rPr lang="en-US" dirty="0" smtClean="0"/>
              <a:t>100% coverage by RNTCP March 2006  - 2</a:t>
            </a:r>
            <a:r>
              <a:rPr lang="en-US" baseline="30000" dirty="0" smtClean="0"/>
              <a:t>nd</a:t>
            </a:r>
            <a:r>
              <a:rPr lang="en-US" dirty="0" smtClean="0"/>
              <a:t> Largest  DOTS programme in world</a:t>
            </a:r>
          </a:p>
          <a:p>
            <a:endParaRPr lang="en-US" dirty="0"/>
          </a:p>
        </p:txBody>
      </p:sp>
      <p:sp>
        <p:nvSpPr>
          <p:cNvPr id="6" name="Rectangle 5"/>
          <p:cNvSpPr/>
          <p:nvPr/>
        </p:nvSpPr>
        <p:spPr>
          <a:xfrm>
            <a:off x="1066800" y="3048000"/>
            <a:ext cx="7924800" cy="3447098"/>
          </a:xfrm>
          <a:prstGeom prst="rect">
            <a:avLst/>
          </a:prstGeom>
        </p:spPr>
        <p:txBody>
          <a:bodyPr wrap="square">
            <a:spAutoFit/>
          </a:bodyPr>
          <a:lstStyle/>
          <a:p>
            <a:r>
              <a:rPr lang="en-US" dirty="0" smtClean="0"/>
              <a:t> </a:t>
            </a:r>
          </a:p>
          <a:p>
            <a:r>
              <a:rPr lang="en-US" sz="2000" dirty="0" smtClean="0"/>
              <a:t>WHO Stop TB Strategy, (2006)</a:t>
            </a:r>
          </a:p>
          <a:p>
            <a:r>
              <a:rPr lang="en-US" sz="2000" dirty="0" smtClean="0"/>
              <a:t>Principal components </a:t>
            </a:r>
          </a:p>
          <a:p>
            <a:pPr lvl="1">
              <a:buFont typeface="Wingdings" pitchFamily="2" charset="2"/>
              <a:buChar char="§"/>
            </a:pPr>
            <a:r>
              <a:rPr lang="en-US" sz="2000" dirty="0" smtClean="0"/>
              <a:t>Pursuing high quality DOTS expansion and enhancement</a:t>
            </a:r>
          </a:p>
          <a:p>
            <a:pPr lvl="1">
              <a:buFont typeface="Wingdings" pitchFamily="2" charset="2"/>
              <a:buChar char="§"/>
            </a:pPr>
            <a:r>
              <a:rPr lang="en-US" sz="2000" dirty="0" smtClean="0"/>
              <a:t>Addressing TB/HIV, MDR-TB and other challenges</a:t>
            </a:r>
          </a:p>
          <a:p>
            <a:pPr lvl="1">
              <a:buFont typeface="Wingdings" pitchFamily="2" charset="2"/>
              <a:buChar char="§"/>
            </a:pPr>
            <a:r>
              <a:rPr lang="en-US" sz="2000" dirty="0" smtClean="0"/>
              <a:t>Contributing to health system strengthening</a:t>
            </a:r>
          </a:p>
          <a:p>
            <a:pPr lvl="1">
              <a:buFont typeface="Wingdings" pitchFamily="2" charset="2"/>
              <a:buChar char="§"/>
            </a:pPr>
            <a:r>
              <a:rPr lang="en-US" sz="2000" dirty="0" smtClean="0"/>
              <a:t>Engaging all care providers</a:t>
            </a:r>
          </a:p>
          <a:p>
            <a:pPr lvl="1">
              <a:buFont typeface="Wingdings" pitchFamily="2" charset="2"/>
              <a:buChar char="§"/>
            </a:pPr>
            <a:r>
              <a:rPr lang="en-US" sz="2000" dirty="0" smtClean="0"/>
              <a:t>Empowering patients and communities</a:t>
            </a:r>
          </a:p>
          <a:p>
            <a:pPr lvl="1">
              <a:buFont typeface="Wingdings" pitchFamily="2" charset="2"/>
              <a:buChar char="§"/>
            </a:pPr>
            <a:r>
              <a:rPr lang="en-US" sz="2000" dirty="0" smtClean="0"/>
              <a:t>Enabling and promoting research</a:t>
            </a:r>
          </a:p>
          <a:p>
            <a:pPr lvl="1"/>
            <a:endParaRPr lang="en-US" sz="2000" dirty="0" smtClean="0"/>
          </a:p>
          <a:p>
            <a:pPr lvl="1"/>
            <a:endParaRPr lang="en-US" sz="2000" dirty="0" smtClean="0"/>
          </a:p>
        </p:txBody>
      </p:sp>
      <p:pic>
        <p:nvPicPr>
          <p:cNvPr id="7" name="Picture 6"/>
          <p:cNvPicPr/>
          <p:nvPr/>
        </p:nvPicPr>
        <p:blipFill>
          <a:blip r:embed="rId3"/>
          <a:srcRect/>
          <a:stretch>
            <a:fillRect/>
          </a:stretch>
        </p:blipFill>
        <p:spPr bwMode="auto">
          <a:xfrm>
            <a:off x="0" y="0"/>
            <a:ext cx="1143000" cy="1143000"/>
          </a:xfrm>
          <a:prstGeom prst="rect">
            <a:avLst/>
          </a:prstGeom>
          <a:noFill/>
          <a:ln w="9525">
            <a:noFill/>
            <a:miter lim="800000"/>
            <a:headEnd/>
            <a:tailEnd/>
          </a:ln>
        </p:spPr>
      </p:pic>
      <p:sp>
        <p:nvSpPr>
          <p:cNvPr id="8" name="TextBox 7"/>
          <p:cNvSpPr txBox="1"/>
          <p:nvPr/>
        </p:nvSpPr>
        <p:spPr>
          <a:xfrm>
            <a:off x="1066800" y="6096000"/>
            <a:ext cx="7239000" cy="400110"/>
          </a:xfrm>
          <a:prstGeom prst="rect">
            <a:avLst/>
          </a:prstGeom>
          <a:noFill/>
        </p:spPr>
        <p:txBody>
          <a:bodyPr wrap="square" rtlCol="0">
            <a:spAutoFit/>
          </a:bodyPr>
          <a:lstStyle/>
          <a:p>
            <a:r>
              <a:rPr lang="en-US" sz="2000" b="1" dirty="0" smtClean="0"/>
              <a:t>DOTS Plus – 2007 Gujarat &amp; Maharashtra</a:t>
            </a:r>
            <a:endParaRPr lang="en-US" sz="20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52688" cy="1020762"/>
          </a:xfrm>
        </p:spPr>
        <p:txBody>
          <a:bodyPr>
            <a:normAutofit/>
          </a:bodyPr>
          <a:lstStyle/>
          <a:p>
            <a:r>
              <a:rPr lang="en-US" sz="2800" b="1" dirty="0" smtClean="0"/>
              <a:t>         Goal 7: Ensure environmental sustainability</a:t>
            </a:r>
            <a:r>
              <a:rPr lang="en-US" sz="2800" dirty="0" smtClean="0"/>
              <a:t/>
            </a:r>
            <a:br>
              <a:rPr lang="en-US" sz="2800" dirty="0" smtClean="0"/>
            </a:br>
            <a:endParaRPr lang="en-US" sz="2800" dirty="0"/>
          </a:p>
        </p:txBody>
      </p:sp>
      <p:pic>
        <p:nvPicPr>
          <p:cNvPr id="5" name="Picture 4"/>
          <p:cNvPicPr/>
          <p:nvPr/>
        </p:nvPicPr>
        <p:blipFill>
          <a:blip r:embed="rId3"/>
          <a:srcRect/>
          <a:stretch>
            <a:fillRect/>
          </a:stretch>
        </p:blipFill>
        <p:spPr bwMode="auto">
          <a:xfrm>
            <a:off x="0" y="0"/>
            <a:ext cx="1143000" cy="1143000"/>
          </a:xfrm>
          <a:prstGeom prst="rect">
            <a:avLst/>
          </a:prstGeom>
          <a:noFill/>
          <a:ln w="9525">
            <a:noFill/>
            <a:miter lim="800000"/>
            <a:headEnd/>
            <a:tailEnd/>
          </a:ln>
        </p:spPr>
      </p:pic>
      <p:graphicFrame>
        <p:nvGraphicFramePr>
          <p:cNvPr id="6" name="Chart 5"/>
          <p:cNvGraphicFramePr/>
          <p:nvPr/>
        </p:nvGraphicFramePr>
        <p:xfrm>
          <a:off x="1066800" y="1524000"/>
          <a:ext cx="6781800" cy="2209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1447800" y="4572000"/>
          <a:ext cx="6477000" cy="2057400"/>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1066800" y="1143000"/>
            <a:ext cx="7848600" cy="369332"/>
          </a:xfrm>
          <a:prstGeom prst="rect">
            <a:avLst/>
          </a:prstGeom>
          <a:noFill/>
        </p:spPr>
        <p:txBody>
          <a:bodyPr wrap="square" rtlCol="0">
            <a:spAutoFit/>
          </a:bodyPr>
          <a:lstStyle/>
          <a:p>
            <a:r>
              <a:rPr lang="en-US" b="1" dirty="0" smtClean="0"/>
              <a:t>Proportion of the population with access to an improved water sources</a:t>
            </a:r>
            <a:endParaRPr lang="en-US" b="1" dirty="0"/>
          </a:p>
        </p:txBody>
      </p:sp>
      <p:sp>
        <p:nvSpPr>
          <p:cNvPr id="9" name="TextBox 8"/>
          <p:cNvSpPr txBox="1"/>
          <p:nvPr/>
        </p:nvSpPr>
        <p:spPr>
          <a:xfrm>
            <a:off x="1143000" y="3897868"/>
            <a:ext cx="7848600" cy="369332"/>
          </a:xfrm>
          <a:prstGeom prst="rect">
            <a:avLst/>
          </a:prstGeom>
          <a:noFill/>
        </p:spPr>
        <p:txBody>
          <a:bodyPr wrap="square" rtlCol="0">
            <a:spAutoFit/>
          </a:bodyPr>
          <a:lstStyle/>
          <a:p>
            <a:r>
              <a:rPr lang="en-US" b="1" dirty="0" smtClean="0"/>
              <a:t>Proportion of the population with access to sanitation</a:t>
            </a:r>
            <a:endParaRPr lang="en-US" b="1" dirty="0"/>
          </a:p>
        </p:txBody>
      </p:sp>
      <p:sp>
        <p:nvSpPr>
          <p:cNvPr id="10" name="TextBox 9"/>
          <p:cNvSpPr txBox="1"/>
          <p:nvPr/>
        </p:nvSpPr>
        <p:spPr>
          <a:xfrm>
            <a:off x="3352800" y="6553200"/>
            <a:ext cx="5791200" cy="304800"/>
          </a:xfrm>
          <a:prstGeom prst="rect">
            <a:avLst/>
          </a:prstGeom>
          <a:noFill/>
        </p:spPr>
        <p:txBody>
          <a:bodyPr wrap="square" rtlCol="0">
            <a:spAutoFit/>
          </a:bodyPr>
          <a:lstStyle/>
          <a:p>
            <a:r>
              <a:rPr lang="en-US" sz="1400" dirty="0" smtClean="0"/>
              <a:t>Ministry of rural </a:t>
            </a:r>
            <a:r>
              <a:rPr lang="en-US" sz="1400" dirty="0" err="1" smtClean="0"/>
              <a:t>development,Urban</a:t>
            </a:r>
            <a:r>
              <a:rPr lang="en-US" sz="1400" dirty="0" smtClean="0"/>
              <a:t> development, Registrar general of India</a:t>
            </a:r>
            <a:endParaRPr lang="en-US" sz="1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838200"/>
            <a:ext cx="7943088" cy="4800600"/>
          </a:xfrm>
        </p:spPr>
        <p:txBody>
          <a:bodyPr>
            <a:noAutofit/>
          </a:bodyPr>
          <a:lstStyle/>
          <a:p>
            <a:endParaRPr lang="en-US" sz="2000" dirty="0" smtClean="0"/>
          </a:p>
          <a:p>
            <a:r>
              <a:rPr lang="en-US" sz="2000" dirty="0" smtClean="0"/>
              <a:t>Urban  Infrastructure Development  Scheme  for  Small  and Medium  Towns  (UIDSSMT)</a:t>
            </a:r>
          </a:p>
          <a:p>
            <a:r>
              <a:rPr lang="en-US" sz="2000" dirty="0" smtClean="0"/>
              <a:t>VAMBAY</a:t>
            </a:r>
          </a:p>
          <a:p>
            <a:r>
              <a:rPr lang="en-US" sz="2000" dirty="0" smtClean="0"/>
              <a:t>National  Slum  Development Programme (NSDP) 1996-97</a:t>
            </a:r>
          </a:p>
          <a:p>
            <a:r>
              <a:rPr lang="en-US" sz="2000" dirty="0" smtClean="0"/>
              <a:t>National Urban Renewal Mission</a:t>
            </a:r>
          </a:p>
          <a:p>
            <a:r>
              <a:rPr lang="en-US" sz="2000" dirty="0" smtClean="0">
                <a:solidFill>
                  <a:srgbClr val="7030A0"/>
                </a:solidFill>
              </a:rPr>
              <a:t>73</a:t>
            </a:r>
            <a:r>
              <a:rPr lang="en-US" sz="2000" baseline="30000" dirty="0" smtClean="0">
                <a:solidFill>
                  <a:srgbClr val="7030A0"/>
                </a:solidFill>
              </a:rPr>
              <a:t>rd</a:t>
            </a:r>
            <a:r>
              <a:rPr lang="en-US" sz="2000" dirty="0" smtClean="0">
                <a:solidFill>
                  <a:srgbClr val="7030A0"/>
                </a:solidFill>
              </a:rPr>
              <a:t> Constitutional Amendment – Decentralized planning, implementation  &amp; management  of water supply</a:t>
            </a:r>
          </a:p>
          <a:p>
            <a:r>
              <a:rPr lang="en-US" sz="2000" dirty="0" smtClean="0">
                <a:solidFill>
                  <a:srgbClr val="7030A0"/>
                </a:solidFill>
              </a:rPr>
              <a:t>Community  based Water  Quality  Monitoring  and Surveillance  Programme</a:t>
            </a:r>
          </a:p>
          <a:p>
            <a:r>
              <a:rPr lang="en-US" sz="2000" dirty="0" smtClean="0">
                <a:solidFill>
                  <a:srgbClr val="7030A0"/>
                </a:solidFill>
              </a:rPr>
              <a:t>Sector Reform Project(1999)</a:t>
            </a:r>
            <a:r>
              <a:rPr lang="en-US" sz="2000" dirty="0" err="1" smtClean="0">
                <a:solidFill>
                  <a:srgbClr val="7030A0"/>
                </a:solidFill>
              </a:rPr>
              <a:t>Scalled</a:t>
            </a:r>
            <a:r>
              <a:rPr lang="en-US" sz="2000" dirty="0" smtClean="0">
                <a:solidFill>
                  <a:srgbClr val="7030A0"/>
                </a:solidFill>
              </a:rPr>
              <a:t> up as </a:t>
            </a:r>
            <a:r>
              <a:rPr lang="en-US" sz="2000" dirty="0" err="1" smtClean="0">
                <a:solidFill>
                  <a:srgbClr val="7030A0"/>
                </a:solidFill>
              </a:rPr>
              <a:t>Swajaldhara</a:t>
            </a:r>
            <a:r>
              <a:rPr lang="en-US" sz="2000" dirty="0" smtClean="0">
                <a:solidFill>
                  <a:srgbClr val="7030A0"/>
                </a:solidFill>
              </a:rPr>
              <a:t> programme 			Village  Level Water  and  Sanitation  Committee</a:t>
            </a:r>
          </a:p>
          <a:p>
            <a:pPr>
              <a:buNone/>
            </a:pPr>
            <a:r>
              <a:rPr lang="en-US" sz="2000" dirty="0" smtClean="0">
                <a:solidFill>
                  <a:srgbClr val="7030A0"/>
                </a:solidFill>
              </a:rPr>
              <a:t>			District water &amp; Sanitation committee</a:t>
            </a:r>
          </a:p>
          <a:p>
            <a:pPr>
              <a:buNone/>
            </a:pPr>
            <a:r>
              <a:rPr lang="en-US" sz="2000" dirty="0" smtClean="0">
                <a:solidFill>
                  <a:srgbClr val="7030A0"/>
                </a:solidFill>
              </a:rPr>
              <a:t>			State Water &amp; Sanitation Mission</a:t>
            </a:r>
          </a:p>
          <a:p>
            <a:pPr>
              <a:buFont typeface="Arial" pitchFamily="34" charset="0"/>
              <a:buChar char="•"/>
            </a:pPr>
            <a:r>
              <a:rPr lang="en-US" sz="2000" dirty="0" smtClean="0">
                <a:solidFill>
                  <a:srgbClr val="7030A0"/>
                </a:solidFill>
              </a:rPr>
              <a:t>Communication &amp; capacity Development (CCD) Units </a:t>
            </a:r>
          </a:p>
          <a:p>
            <a:pPr>
              <a:buFont typeface="Arial" pitchFamily="34" charset="0"/>
              <a:buChar char="•"/>
            </a:pPr>
            <a:endParaRPr lang="en-US" sz="2000" dirty="0" smtClean="0">
              <a:solidFill>
                <a:srgbClr val="7030A0"/>
              </a:solidFill>
            </a:endParaRPr>
          </a:p>
          <a:p>
            <a:endParaRPr lang="en-US" sz="2000" dirty="0" smtClean="0">
              <a:solidFill>
                <a:srgbClr val="7030A0"/>
              </a:solidFill>
            </a:endParaRPr>
          </a:p>
          <a:p>
            <a:endParaRPr lang="en-US" sz="2000" dirty="0">
              <a:solidFill>
                <a:srgbClr val="7030A0"/>
              </a:solidFill>
            </a:endParaRPr>
          </a:p>
        </p:txBody>
      </p:sp>
      <p:pic>
        <p:nvPicPr>
          <p:cNvPr id="4" name="Picture 3"/>
          <p:cNvPicPr/>
          <p:nvPr/>
        </p:nvPicPr>
        <p:blipFill>
          <a:blip r:embed="rId3"/>
          <a:srcRect/>
          <a:stretch>
            <a:fillRect/>
          </a:stretch>
        </p:blipFill>
        <p:spPr bwMode="auto">
          <a:xfrm>
            <a:off x="0" y="0"/>
            <a:ext cx="1143000" cy="1143000"/>
          </a:xfrm>
          <a:prstGeom prst="rect">
            <a:avLst/>
          </a:prstGeom>
          <a:noFill/>
          <a:ln w="9525">
            <a:noFill/>
            <a:miter lim="800000"/>
            <a:headEnd/>
            <a:tailEnd/>
          </a:ln>
        </p:spPr>
      </p:pic>
      <p:sp>
        <p:nvSpPr>
          <p:cNvPr id="5" name="TextBox 4"/>
          <p:cNvSpPr txBox="1"/>
          <p:nvPr/>
        </p:nvSpPr>
        <p:spPr>
          <a:xfrm>
            <a:off x="1295400" y="228600"/>
            <a:ext cx="7848600" cy="523220"/>
          </a:xfrm>
          <a:prstGeom prst="rect">
            <a:avLst/>
          </a:prstGeom>
          <a:noFill/>
        </p:spPr>
        <p:txBody>
          <a:bodyPr wrap="square" rtlCol="0">
            <a:spAutoFit/>
          </a:bodyPr>
          <a:lstStyle/>
          <a:p>
            <a:r>
              <a:rPr lang="en-US" sz="2800" b="1" dirty="0" smtClean="0">
                <a:solidFill>
                  <a:srgbClr val="C00000"/>
                </a:solidFill>
              </a:rPr>
              <a:t>Steps for urban water supply &amp; sanitation</a:t>
            </a:r>
            <a:endParaRPr lang="en-US"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blinds(horizontal)">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Rural Sanitation</a:t>
            </a:r>
            <a:r>
              <a:rPr lang="en-US" dirty="0" smtClean="0"/>
              <a:t/>
            </a:r>
            <a:br>
              <a:rPr lang="en-US" dirty="0" smtClean="0"/>
            </a:br>
            <a:endParaRPr lang="en-US" dirty="0"/>
          </a:p>
        </p:txBody>
      </p:sp>
      <p:pic>
        <p:nvPicPr>
          <p:cNvPr id="98306" name="Picture 1"/>
          <p:cNvPicPr>
            <a:picLocks noChangeAspect="1" noChangeArrowheads="1"/>
          </p:cNvPicPr>
          <p:nvPr/>
        </p:nvPicPr>
        <p:blipFill>
          <a:blip r:embed="rId3">
            <a:lum bright="30000" contrast="80000"/>
          </a:blip>
          <a:srcRect t="2222"/>
          <a:stretch>
            <a:fillRect/>
          </a:stretch>
        </p:blipFill>
        <p:spPr bwMode="auto">
          <a:xfrm>
            <a:off x="1371600" y="818197"/>
            <a:ext cx="7315200" cy="3144203"/>
          </a:xfrm>
          <a:prstGeom prst="rect">
            <a:avLst/>
          </a:prstGeom>
          <a:noFill/>
          <a:ln w="9525">
            <a:noFill/>
            <a:miter lim="800000"/>
            <a:headEnd/>
            <a:tailEnd/>
          </a:ln>
        </p:spPr>
      </p:pic>
      <p:sp>
        <p:nvSpPr>
          <p:cNvPr id="6" name="TextBox 5"/>
          <p:cNvSpPr txBox="1"/>
          <p:nvPr/>
        </p:nvSpPr>
        <p:spPr>
          <a:xfrm>
            <a:off x="1371600" y="4800600"/>
            <a:ext cx="5257800" cy="1015663"/>
          </a:xfrm>
          <a:prstGeom prst="rect">
            <a:avLst/>
          </a:prstGeom>
          <a:noFill/>
        </p:spPr>
        <p:txBody>
          <a:bodyPr wrap="square" rtlCol="0">
            <a:spAutoFit/>
          </a:bodyPr>
          <a:lstStyle/>
          <a:p>
            <a:r>
              <a:rPr lang="en-US" sz="2000" dirty="0" smtClean="0"/>
              <a:t>Total Sanitation Campaign(1999)</a:t>
            </a:r>
          </a:p>
          <a:p>
            <a:r>
              <a:rPr lang="en-US" sz="2000" dirty="0" smtClean="0"/>
              <a:t>NRHM</a:t>
            </a:r>
          </a:p>
          <a:p>
            <a:r>
              <a:rPr lang="en-US" sz="2000" dirty="0" smtClean="0"/>
              <a:t> </a:t>
            </a:r>
            <a:endParaRPr lang="en-US" sz="2000" dirty="0"/>
          </a:p>
        </p:txBody>
      </p:sp>
      <p:pic>
        <p:nvPicPr>
          <p:cNvPr id="1026" name="Picture 2"/>
          <p:cNvPicPr>
            <a:picLocks noChangeAspect="1" noChangeArrowheads="1"/>
          </p:cNvPicPr>
          <p:nvPr/>
        </p:nvPicPr>
        <p:blipFill>
          <a:blip r:embed="rId4"/>
          <a:srcRect/>
          <a:stretch>
            <a:fillRect/>
          </a:stretch>
        </p:blipFill>
        <p:spPr bwMode="auto">
          <a:xfrm>
            <a:off x="5791200" y="4064466"/>
            <a:ext cx="3124200" cy="21839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458200" cy="1143000"/>
          </a:xfrm>
        </p:spPr>
        <p:txBody>
          <a:bodyPr>
            <a:normAutofit fontScale="90000"/>
          </a:bodyPr>
          <a:lstStyle/>
          <a:p>
            <a:r>
              <a:rPr lang="en-US" sz="3100" b="1" dirty="0" smtClean="0"/>
              <a:t>Goal 8: Develop a global partnership for development</a:t>
            </a:r>
            <a:r>
              <a:rPr lang="en-US" dirty="0" smtClean="0"/>
              <a:t/>
            </a:r>
            <a:br>
              <a:rPr lang="en-US" dirty="0" smtClean="0"/>
            </a:br>
            <a:endParaRPr lang="en-US" dirty="0"/>
          </a:p>
        </p:txBody>
      </p:sp>
      <p:sp>
        <p:nvSpPr>
          <p:cNvPr id="3" name="Content Placeholder 2"/>
          <p:cNvSpPr>
            <a:spLocks noGrp="1"/>
          </p:cNvSpPr>
          <p:nvPr>
            <p:ph idx="1"/>
          </p:nvPr>
        </p:nvSpPr>
        <p:spPr>
          <a:xfrm>
            <a:off x="0" y="1447800"/>
            <a:ext cx="8933688" cy="4800600"/>
          </a:xfrm>
        </p:spPr>
        <p:txBody>
          <a:bodyPr>
            <a:normAutofit/>
          </a:bodyPr>
          <a:lstStyle/>
          <a:p>
            <a:pPr lvl="3"/>
            <a:r>
              <a:rPr lang="en-US" dirty="0" smtClean="0"/>
              <a:t>In cooperation with pharmaceutical companies, provide access to affordable  </a:t>
            </a:r>
            <a:r>
              <a:rPr lang="en-US" sz="2000" dirty="0" smtClean="0"/>
              <a:t>essential drugs in developing countries</a:t>
            </a:r>
          </a:p>
          <a:p>
            <a:pPr>
              <a:buNone/>
            </a:pPr>
            <a:r>
              <a:rPr lang="en-US" sz="2000" dirty="0" smtClean="0"/>
              <a:t> 		</a:t>
            </a:r>
          </a:p>
          <a:p>
            <a:pPr>
              <a:buNone/>
            </a:pPr>
            <a:endParaRPr lang="en-US" sz="2000" dirty="0" smtClean="0"/>
          </a:p>
          <a:p>
            <a:pPr>
              <a:buNone/>
            </a:pPr>
            <a:endParaRPr lang="en-US" sz="2000" dirty="0" smtClean="0"/>
          </a:p>
          <a:p>
            <a:pPr>
              <a:buNone/>
            </a:pPr>
            <a:r>
              <a:rPr lang="en-US" sz="2000" dirty="0" smtClean="0"/>
              <a:t> 		Proxy indicator “ percentage of  population with access to essential drugs”</a:t>
            </a:r>
          </a:p>
          <a:p>
            <a:endParaRPr lang="en-US" sz="2000" dirty="0"/>
          </a:p>
        </p:txBody>
      </p:sp>
      <p:pic>
        <p:nvPicPr>
          <p:cNvPr id="4" name="Picture 3"/>
          <p:cNvPicPr/>
          <p:nvPr/>
        </p:nvPicPr>
        <p:blipFill>
          <a:blip r:embed="rId3"/>
          <a:srcRect/>
          <a:stretch>
            <a:fillRect/>
          </a:stretch>
        </p:blipFill>
        <p:spPr bwMode="auto">
          <a:xfrm>
            <a:off x="0" y="0"/>
            <a:ext cx="10668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0"/>
            <a:ext cx="7498080" cy="1143000"/>
          </a:xfrm>
        </p:spPr>
        <p:txBody>
          <a:bodyPr>
            <a:normAutofit/>
          </a:bodyPr>
          <a:lstStyle/>
          <a:p>
            <a:r>
              <a:rPr lang="en-US" sz="2800" b="1" dirty="0" smtClean="0">
                <a:solidFill>
                  <a:srgbClr val="C00000"/>
                </a:solidFill>
                <a:latin typeface="Times New Roman" pitchFamily="18" charset="0"/>
                <a:cs typeface="Times New Roman" pitchFamily="18" charset="0"/>
              </a:rPr>
              <a:t>Who is monitoring?</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1143000" y="1219200"/>
            <a:ext cx="8001000" cy="5029200"/>
          </a:xfrm>
        </p:spPr>
        <p:txBody>
          <a:bodyPr>
            <a:normAutofit fontScale="70000" lnSpcReduction="20000"/>
          </a:bodyPr>
          <a:lstStyle/>
          <a:p>
            <a:r>
              <a:rPr lang="en-US" b="1" dirty="0" smtClean="0">
                <a:latin typeface="Times New Roman" pitchFamily="18" charset="0"/>
                <a:cs typeface="Times New Roman" pitchFamily="18" charset="0"/>
              </a:rPr>
              <a:t>At International level</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United Nations, Inter-Agency &amp; Expert Group on MDG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Supporting Agencies  </a:t>
            </a:r>
          </a:p>
          <a:p>
            <a:pPr>
              <a:buNone/>
            </a:pPr>
            <a:r>
              <a:rPr lang="en-US" dirty="0" smtClean="0">
                <a:latin typeface="Times New Roman" pitchFamily="18" charset="0"/>
                <a:cs typeface="Times New Roman" pitchFamily="18" charset="0"/>
              </a:rPr>
              <a:t>		  *WHO  *World Bank  *International </a:t>
            </a:r>
            <a:r>
              <a:rPr lang="en-US" dirty="0" err="1" smtClean="0">
                <a:latin typeface="Times New Roman" pitchFamily="18" charset="0"/>
                <a:cs typeface="Times New Roman" pitchFamily="18" charset="0"/>
              </a:rPr>
              <a:t>labour</a:t>
            </a:r>
            <a:r>
              <a:rPr lang="en-US" dirty="0" smtClean="0">
                <a:latin typeface="Times New Roman" pitchFamily="18" charset="0"/>
                <a:cs typeface="Times New Roman" pitchFamily="18" charset="0"/>
              </a:rPr>
              <a:t> organization, *International monetary fund *Food &amp; agricultural organization of UN *Economic commission of Africa, *UNICEF,  *International telecommunication union *UNs environment programme * UNs development fund for women, *UNs development programmes, *WTO, *UNs population fund, *Joint UNs programme of HIV/AIDS …..etc.</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UN’s Statistics Division</a:t>
            </a:r>
          </a:p>
          <a:p>
            <a:pPr>
              <a:buNone/>
            </a:pPr>
            <a:r>
              <a:rPr lang="en-US" dirty="0" smtClean="0">
                <a:latin typeface="Times New Roman" pitchFamily="18" charset="0"/>
                <a:cs typeface="Times New Roman" pitchFamily="18" charset="0"/>
              </a:rPr>
              <a:t>			www. mdgs.un.org.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blinds(horizontal)">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14400"/>
            <a:ext cx="7498080" cy="24384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solidFill>
                  <a:srgbClr val="7030A0"/>
                </a:solidFill>
              </a:rPr>
              <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Tenth five year plan</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 NRHM </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
            </a:r>
            <a:br>
              <a:rPr lang="en-US" b="1" dirty="0" smtClean="0">
                <a:solidFill>
                  <a:srgbClr val="7030A0"/>
                </a:solidFill>
              </a:rPr>
            </a:br>
            <a:r>
              <a:rPr lang="en-US" b="1" dirty="0" smtClean="0">
                <a:solidFill>
                  <a:srgbClr val="7030A0"/>
                </a:solidFill>
              </a:rPr>
              <a:t>Eleventh five year plan</a:t>
            </a:r>
            <a:br>
              <a:rPr lang="en-US" b="1" dirty="0" smtClean="0">
                <a:solidFill>
                  <a:srgbClr val="7030A0"/>
                </a:solidFill>
              </a:rPr>
            </a:br>
            <a:endParaRPr lang="en-US" b="1" dirty="0">
              <a:solidFill>
                <a:srgbClr val="7030A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7030A0"/>
                </a:solidFill>
              </a:rPr>
              <a:t>Challenges Ahead</a:t>
            </a:r>
            <a:r>
              <a:rPr lang="en-US" sz="2800" dirty="0" smtClean="0">
                <a:solidFill>
                  <a:srgbClr val="7030A0"/>
                </a:solidFill>
              </a:rPr>
              <a:t/>
            </a:r>
            <a:br>
              <a:rPr lang="en-US" sz="2800" dirty="0" smtClean="0">
                <a:solidFill>
                  <a:srgbClr val="7030A0"/>
                </a:solidFill>
              </a:rPr>
            </a:br>
            <a:endParaRPr lang="en-US" sz="2800" dirty="0">
              <a:solidFill>
                <a:srgbClr val="7030A0"/>
              </a:solidFill>
            </a:endParaRPr>
          </a:p>
        </p:txBody>
      </p:sp>
      <p:sp>
        <p:nvSpPr>
          <p:cNvPr id="3" name="Content Placeholder 2"/>
          <p:cNvSpPr>
            <a:spLocks noGrp="1"/>
          </p:cNvSpPr>
          <p:nvPr>
            <p:ph idx="1"/>
          </p:nvPr>
        </p:nvSpPr>
        <p:spPr>
          <a:xfrm>
            <a:off x="1435608" y="1447800"/>
            <a:ext cx="6870192" cy="4572000"/>
          </a:xfrm>
        </p:spPr>
        <p:txBody>
          <a:bodyPr>
            <a:normAutofit fontScale="92500" lnSpcReduction="10000"/>
          </a:bodyPr>
          <a:lstStyle/>
          <a:p>
            <a:endParaRPr lang="en-US" sz="2000" dirty="0" smtClean="0"/>
          </a:p>
          <a:p>
            <a:r>
              <a:rPr lang="en-US" sz="2400" b="1" dirty="0" smtClean="0"/>
              <a:t>Low expenditure on public health</a:t>
            </a:r>
          </a:p>
          <a:p>
            <a:endParaRPr lang="en-US" sz="2400" b="1" dirty="0" smtClean="0"/>
          </a:p>
          <a:p>
            <a:r>
              <a:rPr lang="en-US" sz="2400" b="1" dirty="0" smtClean="0"/>
              <a:t>Poor infrastructure</a:t>
            </a:r>
          </a:p>
          <a:p>
            <a:endParaRPr lang="en-US" sz="2400" b="1" dirty="0" smtClean="0"/>
          </a:p>
          <a:p>
            <a:r>
              <a:rPr lang="en-US" sz="2400" b="1" dirty="0" smtClean="0"/>
              <a:t>Recession </a:t>
            </a:r>
          </a:p>
          <a:p>
            <a:endParaRPr lang="en-US" sz="2400" b="1" dirty="0" smtClean="0"/>
          </a:p>
          <a:p>
            <a:r>
              <a:rPr lang="en-US" sz="2400" b="1" dirty="0" smtClean="0"/>
              <a:t>Inflation </a:t>
            </a:r>
          </a:p>
          <a:p>
            <a:endParaRPr lang="en-US" sz="2400" b="1" dirty="0" smtClean="0"/>
          </a:p>
          <a:p>
            <a:r>
              <a:rPr lang="en-US" sz="2400" b="1" dirty="0" smtClean="0"/>
              <a:t>Tobacco  &amp; Non communicable Ds</a:t>
            </a:r>
          </a:p>
          <a:p>
            <a:pPr>
              <a:buNone/>
            </a:pPr>
            <a:endParaRPr lang="en-US" sz="2400" b="1" dirty="0" smtClean="0"/>
          </a:p>
          <a:p>
            <a:r>
              <a:rPr lang="en-US" sz="2400" b="1" dirty="0" smtClean="0"/>
              <a:t>Adverse climate &amp; Global warming </a:t>
            </a:r>
          </a:p>
          <a:p>
            <a:pPr>
              <a:buNone/>
            </a:pPr>
            <a:endParaRPr lang="en-US" sz="2400" b="1"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Table 3"/>
          <p:cNvGraphicFramePr>
            <a:graphicFrameLocks noGrp="1"/>
          </p:cNvGraphicFramePr>
          <p:nvPr/>
        </p:nvGraphicFramePr>
        <p:xfrm>
          <a:off x="1295398" y="1676400"/>
          <a:ext cx="6934201" cy="4204970"/>
        </p:xfrm>
        <a:graphic>
          <a:graphicData uri="http://schemas.openxmlformats.org/drawingml/2006/table">
            <a:tbl>
              <a:tblPr/>
              <a:tblGrid>
                <a:gridCol w="1828802"/>
                <a:gridCol w="906060"/>
                <a:gridCol w="811636"/>
                <a:gridCol w="776349"/>
                <a:gridCol w="776349"/>
                <a:gridCol w="776349"/>
                <a:gridCol w="1058656"/>
              </a:tblGrid>
              <a:tr h="349250">
                <a:tc gridSpan="7">
                  <a:txBody>
                    <a:bodyPr/>
                    <a:lstStyle/>
                    <a:p>
                      <a:pPr marL="457200" marR="0" indent="-457200" algn="just">
                        <a:lnSpc>
                          <a:spcPct val="115000"/>
                        </a:lnSpc>
                        <a:spcBef>
                          <a:spcPts val="0"/>
                        </a:spcBef>
                        <a:spcAft>
                          <a:spcPts val="0"/>
                        </a:spcAft>
                      </a:pPr>
                      <a:r>
                        <a:rPr lang="en-US" sz="2000" dirty="0">
                          <a:latin typeface="Times New Roman"/>
                          <a:ea typeface="Times New Roman"/>
                          <a:cs typeface="Times New Roman"/>
                        </a:rPr>
                        <a:t>Table:1 National goals &amp;MDG  </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47750">
                <a:tc>
                  <a:txBody>
                    <a:bodyPr/>
                    <a:lstStyle/>
                    <a:p>
                      <a:pPr marL="0" marR="0" algn="just">
                        <a:lnSpc>
                          <a:spcPct val="115000"/>
                        </a:lnSpc>
                        <a:spcBef>
                          <a:spcPts val="0"/>
                        </a:spcBef>
                        <a:spcAft>
                          <a:spcPts val="0"/>
                        </a:spcAft>
                      </a:pP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X FY Plan</a:t>
                      </a:r>
                      <a:endParaRPr lang="en-US" sz="2000" dirty="0">
                        <a:latin typeface="Calibri"/>
                        <a:ea typeface="Times New Roman"/>
                        <a:cs typeface="Times New Roman"/>
                      </a:endParaRPr>
                    </a:p>
                    <a:p>
                      <a:pPr marL="0" marR="0" algn="just">
                        <a:lnSpc>
                          <a:spcPct val="115000"/>
                        </a:lnSpc>
                        <a:spcBef>
                          <a:spcPts val="0"/>
                        </a:spcBef>
                        <a:spcAft>
                          <a:spcPts val="0"/>
                        </a:spcAft>
                      </a:pPr>
                      <a:r>
                        <a:rPr lang="en-US" sz="2000" dirty="0">
                          <a:latin typeface="Times New Roman"/>
                          <a:ea typeface="Times New Roman"/>
                          <a:cs typeface="Times New Roman"/>
                        </a:rPr>
                        <a:t>2007</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a:latin typeface="Times New Roman"/>
                          <a:ea typeface="Times New Roman"/>
                          <a:cs typeface="Times New Roman"/>
                        </a:rPr>
                        <a:t>NPP</a:t>
                      </a:r>
                      <a:endParaRPr lang="en-US" sz="2000">
                        <a:latin typeface="Calibri"/>
                        <a:ea typeface="Times New Roman"/>
                        <a:cs typeface="Times New Roman"/>
                      </a:endParaRPr>
                    </a:p>
                    <a:p>
                      <a:pPr marL="0" marR="0" algn="just">
                        <a:lnSpc>
                          <a:spcPct val="115000"/>
                        </a:lnSpc>
                        <a:spcBef>
                          <a:spcPts val="0"/>
                        </a:spcBef>
                        <a:spcAft>
                          <a:spcPts val="0"/>
                        </a:spcAft>
                      </a:pPr>
                      <a:r>
                        <a:rPr lang="en-US" sz="2000">
                          <a:latin typeface="Times New Roman"/>
                          <a:ea typeface="Times New Roman"/>
                          <a:cs typeface="Times New Roman"/>
                        </a:rPr>
                        <a:t> 2010</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smtClean="0">
                          <a:latin typeface="Calibri"/>
                          <a:ea typeface="Times New Roman"/>
                          <a:cs typeface="Times New Roman"/>
                        </a:rPr>
                        <a:t>XI FY Plan</a:t>
                      </a:r>
                      <a:r>
                        <a:rPr lang="en-US" sz="2000" baseline="0" dirty="0" smtClean="0">
                          <a:latin typeface="Calibri"/>
                          <a:ea typeface="Times New Roman"/>
                          <a:cs typeface="Times New Roman"/>
                        </a:rPr>
                        <a:t> 2012</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smtClean="0">
                          <a:latin typeface="Calibri"/>
                          <a:ea typeface="Times New Roman"/>
                          <a:cs typeface="Times New Roman"/>
                        </a:rPr>
                        <a:t>NRHM 2012</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MDG</a:t>
                      </a:r>
                      <a:endParaRPr lang="en-US" sz="2000" dirty="0">
                        <a:latin typeface="Calibri"/>
                        <a:ea typeface="Times New Roman"/>
                        <a:cs typeface="Times New Roman"/>
                      </a:endParaRPr>
                    </a:p>
                    <a:p>
                      <a:pPr marL="0" marR="0" algn="just">
                        <a:lnSpc>
                          <a:spcPct val="115000"/>
                        </a:lnSpc>
                        <a:spcBef>
                          <a:spcPts val="0"/>
                        </a:spcBef>
                        <a:spcAft>
                          <a:spcPts val="0"/>
                        </a:spcAft>
                      </a:pPr>
                      <a:r>
                        <a:rPr lang="en-US" sz="2000" dirty="0">
                          <a:latin typeface="Times New Roman"/>
                          <a:ea typeface="Times New Roman"/>
                          <a:cs typeface="Times New Roman"/>
                        </a:rPr>
                        <a:t>2015</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a:latin typeface="Times New Roman"/>
                          <a:ea typeface="Times New Roman"/>
                          <a:cs typeface="Times New Roman"/>
                        </a:rPr>
                        <a:t>Current</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250">
                <a:tc>
                  <a:txBody>
                    <a:bodyPr/>
                    <a:lstStyle/>
                    <a:p>
                      <a:pPr marL="0" marR="0" algn="just">
                        <a:lnSpc>
                          <a:spcPct val="115000"/>
                        </a:lnSpc>
                        <a:spcBef>
                          <a:spcPts val="0"/>
                        </a:spcBef>
                        <a:spcAft>
                          <a:spcPts val="0"/>
                        </a:spcAft>
                      </a:pPr>
                      <a:r>
                        <a:rPr lang="en-US" sz="2000">
                          <a:latin typeface="Times New Roman"/>
                          <a:ea typeface="Times New Roman"/>
                          <a:cs typeface="Times New Roman"/>
                        </a:rPr>
                        <a:t>Infant MR </a:t>
                      </a:r>
                      <a:endParaRPr lang="en-US" sz="2000">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45</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a:latin typeface="Times New Roman"/>
                          <a:ea typeface="Times New Roman"/>
                          <a:cs typeface="Times New Roman"/>
                        </a:rPr>
                        <a:t>&lt;30</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27</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7750">
                <a:tc>
                  <a:txBody>
                    <a:bodyPr/>
                    <a:lstStyle/>
                    <a:p>
                      <a:pPr marL="0" marR="0" algn="just">
                        <a:lnSpc>
                          <a:spcPct val="115000"/>
                        </a:lnSpc>
                        <a:spcBef>
                          <a:spcPts val="0"/>
                        </a:spcBef>
                        <a:spcAft>
                          <a:spcPts val="0"/>
                        </a:spcAft>
                      </a:pPr>
                      <a:r>
                        <a:rPr lang="en-US" sz="2000">
                          <a:latin typeface="Times New Roman"/>
                          <a:ea typeface="Times New Roman"/>
                          <a:cs typeface="Times New Roman"/>
                        </a:rPr>
                        <a:t>Maternal MR</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200</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&lt;100</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100</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a:latin typeface="Times New Roman"/>
                          <a:ea typeface="Times New Roman"/>
                          <a:cs typeface="Times New Roman"/>
                        </a:rPr>
                        <a:t>301        (SRS 01-03)</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250">
                <a:tc>
                  <a:txBody>
                    <a:bodyPr/>
                    <a:lstStyle/>
                    <a:p>
                      <a:pPr marL="0" marR="0" algn="just">
                        <a:lnSpc>
                          <a:spcPct val="115000"/>
                        </a:lnSpc>
                        <a:spcBef>
                          <a:spcPts val="0"/>
                        </a:spcBef>
                        <a:spcAft>
                          <a:spcPts val="0"/>
                        </a:spcAft>
                      </a:pPr>
                      <a:r>
                        <a:rPr lang="en-GB" sz="2000">
                          <a:latin typeface="Times New Roman"/>
                          <a:ea typeface="Times New Roman"/>
                          <a:cs typeface="Times New Roman"/>
                        </a:rPr>
                        <a:t>Total fertility R</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2000" dirty="0">
                          <a:latin typeface="Times New Roman"/>
                          <a:ea typeface="Times New Roman"/>
                          <a:cs typeface="Times New Roman"/>
                        </a:rPr>
                        <a:t>2.1</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2000" dirty="0">
                          <a:latin typeface="Times New Roman"/>
                          <a:ea typeface="Times New Roman"/>
                          <a:cs typeface="Times New Roman"/>
                        </a:rPr>
                        <a:t>2.1</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2000">
                          <a:latin typeface="Times New Roman"/>
                          <a:ea typeface="Times New Roman"/>
                          <a:cs typeface="Times New Roman"/>
                        </a:rPr>
                        <a:t>2.9</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7750">
                <a:tc>
                  <a:txBody>
                    <a:bodyPr/>
                    <a:lstStyle/>
                    <a:p>
                      <a:pPr marL="0" marR="0" algn="just">
                        <a:lnSpc>
                          <a:spcPct val="115000"/>
                        </a:lnSpc>
                        <a:spcBef>
                          <a:spcPts val="0"/>
                        </a:spcBef>
                        <a:spcAft>
                          <a:spcPts val="0"/>
                        </a:spcAft>
                      </a:pPr>
                      <a:r>
                        <a:rPr lang="en-US" sz="2000">
                          <a:latin typeface="Times New Roman"/>
                          <a:ea typeface="Times New Roman"/>
                          <a:cs typeface="Times New Roman"/>
                        </a:rPr>
                        <a:t>Institutional deliveries</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a:latin typeface="Times New Roman"/>
                          <a:ea typeface="Times New Roman"/>
                          <a:cs typeface="Times New Roman"/>
                        </a:rPr>
                        <a:t>80%</a:t>
                      </a:r>
                      <a:endParaRPr lang="en-US"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80%</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000" dirty="0">
                          <a:latin typeface="Times New Roman"/>
                          <a:ea typeface="Times New Roman"/>
                          <a:cs typeface="Times New Roman"/>
                        </a:rPr>
                        <a:t>40.7         (NFHS III)</a:t>
                      </a:r>
                      <a:endParaRPr lang="en-US"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533400"/>
          </a:xfrm>
        </p:spPr>
        <p:txBody>
          <a:bodyPr>
            <a:normAutofit/>
          </a:bodyPr>
          <a:lstStyle/>
          <a:p>
            <a:r>
              <a:rPr lang="en-US" sz="2400" dirty="0" smtClean="0"/>
              <a:t>References </a:t>
            </a:r>
            <a:endParaRPr lang="en-US" sz="2400" dirty="0"/>
          </a:p>
        </p:txBody>
      </p:sp>
      <p:sp>
        <p:nvSpPr>
          <p:cNvPr id="3" name="Content Placeholder 2"/>
          <p:cNvSpPr>
            <a:spLocks noGrp="1"/>
          </p:cNvSpPr>
          <p:nvPr>
            <p:ph idx="1"/>
          </p:nvPr>
        </p:nvSpPr>
        <p:spPr>
          <a:xfrm>
            <a:off x="838200" y="381000"/>
            <a:ext cx="8305800" cy="5638800"/>
          </a:xfrm>
        </p:spPr>
        <p:txBody>
          <a:bodyPr>
            <a:noAutofit/>
          </a:bodyPr>
          <a:lstStyle/>
          <a:p>
            <a:pPr marL="596646" lvl="0" indent="-514350">
              <a:buFont typeface="+mj-lt"/>
              <a:buAutoNum type="arabicPeriod"/>
            </a:pPr>
            <a:r>
              <a:rPr lang="en-US" sz="1500" dirty="0" err="1" smtClean="0"/>
              <a:t>Millenium</a:t>
            </a:r>
            <a:r>
              <a:rPr lang="en-US" sz="1500" dirty="0" smtClean="0"/>
              <a:t> development goal report-2008. United Nation, New York 2008. MDG Monitor: Tracking the Millennium Development Goal. Copyright United Nations Development Programme, 2007.email: </a:t>
            </a:r>
            <a:r>
              <a:rPr lang="en-US" sz="1500" u="sng" dirty="0" smtClean="0">
                <a:hlinkClick r:id="rId3"/>
              </a:rPr>
              <a:t>http://www.mdgmonitor.org/factsheets_00.cfm?c=IND&amp;cd=356</a:t>
            </a:r>
            <a:endParaRPr lang="en-US" sz="1500" dirty="0" smtClean="0"/>
          </a:p>
          <a:p>
            <a:pPr marL="596646" lvl="0" indent="-514350">
              <a:buFont typeface="+mj-lt"/>
              <a:buAutoNum type="arabicPeriod"/>
            </a:pPr>
            <a:r>
              <a:rPr lang="en-US" sz="1500" dirty="0" smtClean="0"/>
              <a:t>Progress- so far. [Online]. [cited 2009 May 8]. Available from: </a:t>
            </a:r>
            <a:r>
              <a:rPr lang="en-US" sz="1500" u="sng" dirty="0" smtClean="0">
                <a:hlinkClick r:id="rId4"/>
              </a:rPr>
              <a:t>URL:http://</a:t>
            </a:r>
            <a:r>
              <a:rPr lang="en-US" sz="1500" u="sng" dirty="0" err="1" smtClean="0">
                <a:hlinkClick r:id="rId4"/>
              </a:rPr>
              <a:t>mohfw.nic.in</a:t>
            </a:r>
            <a:r>
              <a:rPr lang="en-US" sz="1500" u="sng" dirty="0" smtClean="0">
                <a:hlinkClick r:id="rId4"/>
              </a:rPr>
              <a:t>/NRHM/Documents/</a:t>
            </a:r>
            <a:r>
              <a:rPr lang="en-US" sz="1500" u="sng" dirty="0" err="1" smtClean="0">
                <a:hlinkClick r:id="rId4"/>
              </a:rPr>
              <a:t>NRHM_The_Progress_so_far.pdf</a:t>
            </a:r>
            <a:endParaRPr lang="en-US" sz="1500" dirty="0" smtClean="0"/>
          </a:p>
          <a:p>
            <a:pPr marL="596646" lvl="0" indent="-514350">
              <a:buFont typeface="+mj-lt"/>
              <a:buAutoNum type="arabicPeriod"/>
            </a:pPr>
            <a:r>
              <a:rPr lang="en-US" sz="1500" dirty="0" smtClean="0"/>
              <a:t>Government of India. Ministry of statistics &amp; </a:t>
            </a:r>
            <a:r>
              <a:rPr lang="en-US" sz="1500" dirty="0" err="1" smtClean="0"/>
              <a:t>progamme</a:t>
            </a:r>
            <a:r>
              <a:rPr lang="en-US" sz="1500" dirty="0" smtClean="0"/>
              <a:t> implementation, central statistical organization. </a:t>
            </a:r>
            <a:r>
              <a:rPr lang="en-US" sz="1500" dirty="0" err="1" smtClean="0"/>
              <a:t>Millenium</a:t>
            </a:r>
            <a:r>
              <a:rPr lang="en-US" sz="1500" dirty="0" smtClean="0"/>
              <a:t> development goal India country report 2005. Available from URL: www.mospi.nic.in</a:t>
            </a:r>
          </a:p>
          <a:p>
            <a:pPr marL="596646" lvl="0" indent="-514350">
              <a:buFont typeface="+mj-lt"/>
              <a:buAutoNum type="arabicPeriod"/>
            </a:pPr>
            <a:r>
              <a:rPr lang="en-US" sz="1500" dirty="0" smtClean="0"/>
              <a:t>Ministry of Health and Family Welfare. Annual Report 2007. New Delhi: Ministry of Health and Family Welfare; [Online] 2008 [Cited Mar 08, 2009] Available from: [Online] 2008 [Cited Mar 08, 2009] Available from</a:t>
            </a:r>
            <a:r>
              <a:rPr lang="en-US" sz="1500" dirty="0" smtClean="0">
                <a:solidFill>
                  <a:srgbClr val="FF0000"/>
                </a:solidFill>
              </a:rPr>
              <a:t>: </a:t>
            </a:r>
            <a:r>
              <a:rPr lang="en-US" sz="1500" u="sng" dirty="0" smtClean="0">
                <a:solidFill>
                  <a:srgbClr val="FF0000"/>
                </a:solidFill>
                <a:hlinkClick r:id="rId5"/>
              </a:rPr>
              <a:t>http://www.nfhsindia.org/NFHS-3%20Data/VOL-1/India_volume_I_corrected_17oct08.pdf</a:t>
            </a:r>
            <a:endParaRPr lang="en-US" sz="1500" dirty="0" smtClean="0">
              <a:solidFill>
                <a:srgbClr val="FF0000"/>
              </a:solidFill>
            </a:endParaRPr>
          </a:p>
          <a:p>
            <a:pPr marL="596646" lvl="0" indent="-514350">
              <a:buFont typeface="+mj-lt"/>
              <a:buAutoNum type="arabicPeriod"/>
            </a:pPr>
            <a:r>
              <a:rPr lang="en-US" sz="1500" dirty="0" smtClean="0"/>
              <a:t>Wada </a:t>
            </a:r>
            <a:r>
              <a:rPr lang="en-US" sz="1500" dirty="0" err="1" smtClean="0"/>
              <a:t>na</a:t>
            </a:r>
            <a:r>
              <a:rPr lang="en-US" sz="1500" dirty="0" smtClean="0"/>
              <a:t> </a:t>
            </a:r>
            <a:r>
              <a:rPr lang="en-US" sz="1500" dirty="0" err="1" smtClean="0"/>
              <a:t>todo</a:t>
            </a:r>
            <a:r>
              <a:rPr lang="en-US" sz="1500" dirty="0" smtClean="0"/>
              <a:t> </a:t>
            </a:r>
            <a:r>
              <a:rPr lang="en-US" sz="1500" dirty="0" err="1" smtClean="0"/>
              <a:t>Abhiyaan</a:t>
            </a:r>
            <a:r>
              <a:rPr lang="en-US" sz="1500" dirty="0" smtClean="0"/>
              <a:t>. Measuring India’s progress on MDG-A citizens report. 2007 Dec.</a:t>
            </a:r>
          </a:p>
          <a:p>
            <a:pPr marL="596646" lvl="0" indent="-514350">
              <a:buFont typeface="+mj-lt"/>
              <a:buAutoNum type="arabicPeriod"/>
            </a:pPr>
            <a:r>
              <a:rPr lang="en-US" sz="1500" dirty="0" smtClean="0"/>
              <a:t>National Health Policy- 2002. ‘Box-1 : Achievements Through The Years 1951-2000’.[Online].[cited 2009 June 12]. Available from: URL:http://</a:t>
            </a:r>
            <a:r>
              <a:rPr lang="en-US" sz="1500" dirty="0" err="1" smtClean="0"/>
              <a:t>mohfw.nic.in</a:t>
            </a:r>
            <a:r>
              <a:rPr lang="en-US" sz="1500" dirty="0" smtClean="0"/>
              <a:t>/np2002.htm</a:t>
            </a:r>
          </a:p>
          <a:p>
            <a:pPr marL="596646" lvl="0" indent="-514350">
              <a:buFont typeface="+mj-lt"/>
              <a:buAutoNum type="arabicPeriod"/>
            </a:pPr>
            <a:r>
              <a:rPr lang="en-US" sz="1500" dirty="0" smtClean="0"/>
              <a:t>Global progress on the Millennium Development Goals: Are we on track to meet the MDGs by 2015? [Online].[cited 2009 June 22]. Available from: URL:http://</a:t>
            </a:r>
            <a:r>
              <a:rPr lang="en-US" sz="1500" dirty="0" err="1" smtClean="0"/>
              <a:t>www.undp.org</a:t>
            </a:r>
            <a:r>
              <a:rPr lang="en-US" sz="1500" dirty="0" smtClean="0"/>
              <a:t>/</a:t>
            </a:r>
            <a:r>
              <a:rPr lang="en-US" sz="1500" dirty="0" err="1" smtClean="0"/>
              <a:t>mdg</a:t>
            </a:r>
            <a:r>
              <a:rPr lang="en-US" sz="1500" dirty="0" smtClean="0"/>
              <a:t>/</a:t>
            </a:r>
            <a:r>
              <a:rPr lang="en-US" sz="1500" dirty="0" err="1" smtClean="0"/>
              <a:t>basics_ontrack.shtml</a:t>
            </a:r>
            <a:endParaRPr lang="en-US" sz="1500" dirty="0" smtClean="0"/>
          </a:p>
          <a:p>
            <a:pPr marL="596646" lvl="0" indent="-514350">
              <a:buFont typeface="+mj-lt"/>
              <a:buAutoNum type="arabicPeriod"/>
            </a:pPr>
            <a:r>
              <a:rPr lang="en-US" sz="1500" dirty="0" smtClean="0"/>
              <a:t>MDG Monitor: Quick Facts, India’s Current Progress Status. [Online]. [cited 2009 May 30]. Available from: URL:http://</a:t>
            </a:r>
            <a:r>
              <a:rPr lang="en-US" sz="1500" dirty="0" err="1" smtClean="0"/>
              <a:t>www.mdgmonitor.org</a:t>
            </a:r>
            <a:r>
              <a:rPr lang="en-US" sz="1500" dirty="0" smtClean="0"/>
              <a:t>/</a:t>
            </a:r>
            <a:r>
              <a:rPr lang="en-US" sz="1500" dirty="0" err="1" smtClean="0"/>
              <a:t>country_progress.cfm?c</a:t>
            </a:r>
            <a:r>
              <a:rPr lang="en-US" sz="1500" dirty="0" smtClean="0"/>
              <a:t>=</a:t>
            </a:r>
            <a:r>
              <a:rPr lang="en-US" sz="1500" dirty="0" err="1" smtClean="0"/>
              <a:t>IND&amp;cd</a:t>
            </a:r>
            <a:r>
              <a:rPr lang="en-US" sz="1500" dirty="0" smtClean="0"/>
              <a:t>=356</a:t>
            </a:r>
          </a:p>
          <a:p>
            <a:pPr marL="596646" lvl="0" indent="-514350">
              <a:buFont typeface="+mj-lt"/>
              <a:buAutoNum type="arabicPeriod"/>
            </a:pPr>
            <a:r>
              <a:rPr lang="en-US" sz="1500" dirty="0" smtClean="0"/>
              <a:t>India to meet Millennium Goals Early. [Online].[cited 2009 May 8]. Available from: </a:t>
            </a:r>
            <a:r>
              <a:rPr lang="en-US" sz="1500" u="sng" dirty="0" smtClean="0">
                <a:hlinkClick r:id="rId6"/>
              </a:rPr>
              <a:t>URL:http://</a:t>
            </a:r>
            <a:r>
              <a:rPr lang="en-US" sz="1500" u="sng" dirty="0" err="1" smtClean="0">
                <a:hlinkClick r:id="rId6"/>
              </a:rPr>
              <a:t>data.undp.org.in</a:t>
            </a:r>
            <a:r>
              <a:rPr lang="en-US" sz="1500" u="sng" dirty="0" smtClean="0">
                <a:hlinkClick r:id="rId6"/>
              </a:rPr>
              <a:t>/media/</a:t>
            </a:r>
            <a:r>
              <a:rPr lang="en-US" sz="1500" u="sng" dirty="0" err="1" smtClean="0">
                <a:hlinkClick r:id="rId6"/>
              </a:rPr>
              <a:t>mdg</a:t>
            </a:r>
            <a:r>
              <a:rPr lang="en-US" sz="1500" u="sng" dirty="0" smtClean="0">
                <a:hlinkClick r:id="rId6"/>
              </a:rPr>
              <a:t>/</a:t>
            </a:r>
            <a:r>
              <a:rPr lang="en-US" sz="1500" u="sng" dirty="0" err="1" smtClean="0">
                <a:hlinkClick r:id="rId6"/>
              </a:rPr>
              <a:t>MDGs.pdf</a:t>
            </a:r>
            <a:endParaRPr lang="en-US" sz="1500" dirty="0" smtClean="0"/>
          </a:p>
          <a:p>
            <a:pPr marL="596646" indent="-514350">
              <a:buFont typeface="+mj-lt"/>
              <a:buAutoNum type="arabicPeriod"/>
            </a:pPr>
            <a:r>
              <a:rPr lang="en-US" sz="1500" dirty="0" smtClean="0"/>
              <a:t>International Institute of Population Sciences and Macro International. 2007. National Family Health Survey (NFHS – 3), 2005-2006: India: Volume 1. Mumbai: IIPS [Online] 2008 [Cited June 08, 2009] Available from: </a:t>
            </a:r>
            <a:r>
              <a:rPr lang="en-US" sz="1500" u="sng" dirty="0" smtClean="0">
                <a:hlinkClick r:id="rId5"/>
              </a:rPr>
              <a:t>http://www.nfhsindia.org/NFHS-3%20Data/VOL-1/India_volume_I_</a:t>
            </a:r>
            <a:endParaRPr lang="en-US" sz="1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498080" cy="715962"/>
          </a:xfrm>
        </p:spPr>
        <p:txBody>
          <a:bodyPr>
            <a:normAutofit/>
          </a:bodyPr>
          <a:lstStyle/>
          <a:p>
            <a:r>
              <a:rPr lang="en-US" sz="2800" b="1" dirty="0" smtClean="0">
                <a:solidFill>
                  <a:srgbClr val="C00000"/>
                </a:solidFill>
                <a:latin typeface="Times New Roman" pitchFamily="18" charset="0"/>
                <a:cs typeface="Times New Roman" pitchFamily="18" charset="0"/>
              </a:rPr>
              <a:t>Who is monitoring?</a:t>
            </a:r>
            <a:endParaRPr lang="en-US" sz="2800" b="1" dirty="0">
              <a:solidFill>
                <a:srgbClr val="C00000"/>
              </a:solidFill>
            </a:endParaRPr>
          </a:p>
        </p:txBody>
      </p:sp>
      <p:sp>
        <p:nvSpPr>
          <p:cNvPr id="3" name="Content Placeholder 2"/>
          <p:cNvSpPr>
            <a:spLocks noGrp="1"/>
          </p:cNvSpPr>
          <p:nvPr>
            <p:ph idx="1"/>
          </p:nvPr>
        </p:nvSpPr>
        <p:spPr>
          <a:xfrm>
            <a:off x="1143000" y="685800"/>
            <a:ext cx="7638288" cy="5638800"/>
          </a:xfrm>
        </p:spPr>
        <p:txBody>
          <a:bodyPr>
            <a:normAutofit/>
          </a:bodyPr>
          <a:lstStyle/>
          <a:p>
            <a:r>
              <a:rPr lang="en-US" sz="2000" b="1" dirty="0" smtClean="0"/>
              <a:t>At national level</a:t>
            </a:r>
          </a:p>
          <a:p>
            <a:pPr>
              <a:buNone/>
            </a:pPr>
            <a:r>
              <a:rPr lang="en-US" sz="2000" dirty="0" smtClean="0"/>
              <a:t>	Ministry of Statistics &amp; Programme Implementation </a:t>
            </a:r>
          </a:p>
          <a:p>
            <a:pPr>
              <a:buNone/>
            </a:pPr>
            <a:r>
              <a:rPr lang="en-US" sz="2000" dirty="0" smtClean="0"/>
              <a:t>	</a:t>
            </a:r>
            <a:r>
              <a:rPr lang="en-US" sz="2000" dirty="0" smtClean="0"/>
              <a:t>Inter ministerial expert committee - Nov 2004</a:t>
            </a:r>
          </a:p>
          <a:p>
            <a:pPr>
              <a:buNone/>
            </a:pPr>
            <a:endParaRPr lang="en-US" sz="2000" dirty="0" smtClean="0"/>
          </a:p>
          <a:p>
            <a:endParaRPr lang="en-US" sz="2000" dirty="0" smtClean="0"/>
          </a:p>
          <a:p>
            <a:r>
              <a:rPr lang="en-US" sz="2000" b="1" dirty="0" smtClean="0"/>
              <a:t>Source agencies </a:t>
            </a:r>
          </a:p>
          <a:p>
            <a:pPr>
              <a:buNone/>
            </a:pPr>
            <a:r>
              <a:rPr lang="en-US" sz="2000" dirty="0" smtClean="0"/>
              <a:t>     Planning commission, </a:t>
            </a:r>
            <a:r>
              <a:rPr lang="en-US" sz="2000" dirty="0" err="1" smtClean="0"/>
              <a:t>Deptt</a:t>
            </a:r>
            <a:r>
              <a:rPr lang="en-US" sz="2000" dirty="0" smtClean="0"/>
              <a:t> of  Education,</a:t>
            </a:r>
          </a:p>
          <a:p>
            <a:pPr>
              <a:buNone/>
            </a:pPr>
            <a:r>
              <a:rPr lang="en-US" sz="2000" dirty="0" smtClean="0"/>
              <a:t> 	Registrar general &amp; census commissioner, </a:t>
            </a:r>
          </a:p>
          <a:p>
            <a:pPr>
              <a:buNone/>
            </a:pPr>
            <a:r>
              <a:rPr lang="en-US" sz="2000" dirty="0" smtClean="0"/>
              <a:t>	National sample survey organization, </a:t>
            </a:r>
          </a:p>
          <a:p>
            <a:pPr>
              <a:buNone/>
            </a:pPr>
            <a:r>
              <a:rPr lang="en-US" sz="2000" dirty="0" smtClean="0"/>
              <a:t>	Ministry of  health &amp; family welfare</a:t>
            </a:r>
          </a:p>
          <a:p>
            <a:pPr>
              <a:buNone/>
            </a:pPr>
            <a:r>
              <a:rPr lang="en-US" sz="2000" dirty="0" smtClean="0"/>
              <a:t>	Ministries of finance, Agriculture, Coal, Petroleum &amp; natural gas, Power, Urban development &amp; Poverty Alleviation, Rural development, Water resources, Environment &amp; forests, Health &amp; family welfare, Human resource development, Communication &amp; Information technology …….. etc</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linds(horizontal)">
                                      <p:cBhvr>
                                        <p:cTn id="21" dur="500"/>
                                        <p:tgtEl>
                                          <p:spTgt spid="3">
                                            <p:txEl>
                                              <p:pRg st="6" end="6"/>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blinds(horizontal)">
                                      <p:cBhvr>
                                        <p:cTn id="30" dur="500"/>
                                        <p:tgtEl>
                                          <p:spTgt spid="3">
                                            <p:txEl>
                                              <p:pRg st="9" end="9"/>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blinds(horizontal)">
                                      <p:cBhvr>
                                        <p:cTn id="3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
            </a:r>
            <a:br>
              <a:rPr lang="en-US" sz="3100" b="1" dirty="0" smtClean="0"/>
            </a:br>
            <a:r>
              <a:rPr lang="en-US" sz="3100" b="1" dirty="0" smtClean="0"/>
              <a:t/>
            </a:r>
            <a:br>
              <a:rPr lang="en-US" sz="3100" b="1" dirty="0" smtClean="0"/>
            </a:br>
            <a:r>
              <a:rPr lang="en-US" sz="3100" b="1" dirty="0" smtClean="0">
                <a:solidFill>
                  <a:srgbClr val="7030A0"/>
                </a:solidFill>
              </a:rPr>
              <a:t>What is monitored?</a:t>
            </a:r>
            <a:r>
              <a:rPr lang="en-US" dirty="0" smtClean="0">
                <a:solidFill>
                  <a:srgbClr val="7030A0"/>
                </a:solidFill>
              </a:rPr>
              <a:t/>
            </a:r>
            <a:br>
              <a:rPr lang="en-US" dirty="0" smtClean="0">
                <a:solidFill>
                  <a:srgbClr val="7030A0"/>
                </a:solidFill>
              </a:rPr>
            </a:br>
            <a:endParaRPr lang="en-US" dirty="0">
              <a:solidFill>
                <a:srgbClr val="7030A0"/>
              </a:solidFill>
            </a:endParaRPr>
          </a:p>
        </p:txBody>
      </p:sp>
      <p:sp>
        <p:nvSpPr>
          <p:cNvPr id="3" name="Content Placeholder 2"/>
          <p:cNvSpPr>
            <a:spLocks noGrp="1"/>
          </p:cNvSpPr>
          <p:nvPr>
            <p:ph idx="1"/>
          </p:nvPr>
        </p:nvSpPr>
        <p:spPr/>
        <p:txBody>
          <a:bodyPr>
            <a:normAutofit/>
          </a:bodyPr>
          <a:lstStyle/>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18 Targets &amp; 48 Indicators </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 8 Targets &amp; 18 Indicators  directly related to health</a:t>
            </a: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162"/>
            <a:ext cx="7498080" cy="334962"/>
          </a:xfrm>
        </p:spPr>
        <p:txBody>
          <a:bodyPr>
            <a:noAutofit/>
          </a:bodyPr>
          <a:lstStyle/>
          <a:p>
            <a:r>
              <a:rPr lang="en-US" sz="2000" b="1" dirty="0" smtClean="0"/>
              <a:t>Health related millennium development goal</a:t>
            </a:r>
            <a:endParaRPr lang="en-US" sz="2000" dirty="0"/>
          </a:p>
        </p:txBody>
      </p:sp>
      <p:graphicFrame>
        <p:nvGraphicFramePr>
          <p:cNvPr id="4" name="Table 3"/>
          <p:cNvGraphicFramePr>
            <a:graphicFrameLocks noGrp="1"/>
          </p:cNvGraphicFramePr>
          <p:nvPr/>
        </p:nvGraphicFramePr>
        <p:xfrm>
          <a:off x="990600" y="495300"/>
          <a:ext cx="8077200" cy="6286500"/>
        </p:xfrm>
        <a:graphic>
          <a:graphicData uri="http://schemas.openxmlformats.org/drawingml/2006/table">
            <a:tbl>
              <a:tblPr/>
              <a:tblGrid>
                <a:gridCol w="8077200"/>
              </a:tblGrid>
              <a:tr h="664234">
                <a:tc>
                  <a:txBody>
                    <a:bodyPr/>
                    <a:lstStyle/>
                    <a:p>
                      <a:pPr marL="0" marR="0" algn="just">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1: Eradicate extreme poverty and hunger</a:t>
                      </a:r>
                      <a:endParaRPr lang="en-US" sz="1500" dirty="0">
                        <a:latin typeface="Times New Roman"/>
                        <a:ea typeface="Times New Roman"/>
                      </a:endParaRPr>
                    </a:p>
                    <a:p>
                      <a:pPr marL="0" marR="0" algn="just">
                        <a:spcBef>
                          <a:spcPts val="0"/>
                        </a:spcBef>
                        <a:spcAft>
                          <a:spcPts val="0"/>
                        </a:spcAft>
                      </a:pPr>
                      <a:r>
                        <a:rPr lang="en-US" sz="1500" dirty="0" smtClean="0">
                          <a:latin typeface="Times New Roman"/>
                          <a:ea typeface="Times New Roman"/>
                        </a:rPr>
                        <a:t>   Indicator </a:t>
                      </a:r>
                      <a:r>
                        <a:rPr lang="en-US" sz="1500" dirty="0">
                          <a:latin typeface="Times New Roman"/>
                          <a:ea typeface="Times New Roman"/>
                        </a:rPr>
                        <a:t>4. Prevalence of underweight children under five years of </a:t>
                      </a:r>
                      <a:r>
                        <a:rPr lang="en-US" sz="1500" dirty="0" smtClean="0">
                          <a:latin typeface="Times New Roman"/>
                          <a:ea typeface="Times New Roman"/>
                        </a:rPr>
                        <a:t>age</a:t>
                      </a:r>
                    </a:p>
                    <a:p>
                      <a:pPr marL="0" marR="0" algn="just">
                        <a:spcBef>
                          <a:spcPts val="0"/>
                        </a:spcBef>
                        <a:spcAft>
                          <a:spcPts val="0"/>
                        </a:spcAft>
                      </a:pPr>
                      <a:r>
                        <a:rPr lang="en-US" sz="1500" baseline="0" dirty="0" smtClean="0">
                          <a:latin typeface="Times New Roman"/>
                          <a:ea typeface="Times New Roman"/>
                        </a:rPr>
                        <a:t>   </a:t>
                      </a:r>
                      <a:r>
                        <a:rPr lang="en-US" sz="1500" dirty="0" smtClean="0">
                          <a:latin typeface="Times New Roman"/>
                          <a:ea typeface="Times New Roman"/>
                        </a:rPr>
                        <a:t>Indicator </a:t>
                      </a:r>
                      <a:r>
                        <a:rPr lang="en-US" sz="1500" dirty="0">
                          <a:latin typeface="Times New Roman"/>
                          <a:ea typeface="Times New Roman"/>
                        </a:rPr>
                        <a:t>5. Proportion of population below minimum level of dietary energy consumption</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645">
                <a:tc>
                  <a:txBody>
                    <a:bodyPr/>
                    <a:lstStyle/>
                    <a:p>
                      <a:pPr marL="0" marR="0" algn="just">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4: Reduce child mortality</a:t>
                      </a:r>
                      <a:endParaRPr lang="en-US" sz="1500" dirty="0">
                        <a:latin typeface="Times New Roman"/>
                        <a:ea typeface="Times New Roman"/>
                      </a:endParaRPr>
                    </a:p>
                    <a:p>
                      <a:pPr marL="0" marR="0" algn="just">
                        <a:spcBef>
                          <a:spcPts val="0"/>
                        </a:spcBef>
                        <a:spcAft>
                          <a:spcPts val="0"/>
                        </a:spcAft>
                      </a:pPr>
                      <a:r>
                        <a:rPr lang="en-US" sz="1500" dirty="0" smtClean="0">
                          <a:latin typeface="Times New Roman"/>
                          <a:ea typeface="Times New Roman"/>
                        </a:rPr>
                        <a:t>              Indicator </a:t>
                      </a:r>
                      <a:r>
                        <a:rPr lang="en-US" sz="1500" dirty="0">
                          <a:latin typeface="Times New Roman"/>
                          <a:ea typeface="Times New Roman"/>
                        </a:rPr>
                        <a:t>13: Under-five mortality rate</a:t>
                      </a:r>
                    </a:p>
                    <a:p>
                      <a:pPr marL="0" marR="0" algn="just">
                        <a:spcBef>
                          <a:spcPts val="0"/>
                        </a:spcBef>
                        <a:spcAft>
                          <a:spcPts val="0"/>
                        </a:spcAft>
                      </a:pPr>
                      <a:r>
                        <a:rPr lang="en-US" sz="1500" dirty="0" smtClean="0">
                          <a:latin typeface="Times New Roman"/>
                          <a:ea typeface="Times New Roman"/>
                        </a:rPr>
                        <a:t>              </a:t>
                      </a:r>
                      <a:r>
                        <a:rPr lang="en-US" sz="1500" baseline="0" dirty="0" smtClean="0">
                          <a:latin typeface="Times New Roman"/>
                          <a:ea typeface="Times New Roman"/>
                        </a:rPr>
                        <a:t>                </a:t>
                      </a:r>
                      <a:r>
                        <a:rPr lang="en-US" sz="1500" dirty="0" smtClean="0">
                          <a:latin typeface="Times New Roman"/>
                          <a:ea typeface="Times New Roman"/>
                        </a:rPr>
                        <a:t>14</a:t>
                      </a:r>
                      <a:r>
                        <a:rPr lang="en-US" sz="1500" dirty="0">
                          <a:latin typeface="Times New Roman"/>
                          <a:ea typeface="Times New Roman"/>
                        </a:rPr>
                        <a:t>: Infant mortality rate</a:t>
                      </a:r>
                    </a:p>
                    <a:p>
                      <a:pPr marL="0" marR="0" algn="just">
                        <a:spcBef>
                          <a:spcPts val="0"/>
                        </a:spcBef>
                        <a:spcAft>
                          <a:spcPts val="0"/>
                        </a:spcAft>
                      </a:pPr>
                      <a:r>
                        <a:rPr lang="en-US" sz="1500" dirty="0" smtClean="0">
                          <a:latin typeface="Times New Roman"/>
                          <a:ea typeface="Times New Roman"/>
                        </a:rPr>
                        <a:t>              </a:t>
                      </a:r>
                      <a:r>
                        <a:rPr lang="en-US" sz="1500" baseline="0" dirty="0" smtClean="0">
                          <a:latin typeface="Times New Roman"/>
                          <a:ea typeface="Times New Roman"/>
                        </a:rPr>
                        <a:t>                </a:t>
                      </a:r>
                      <a:r>
                        <a:rPr lang="en-US" sz="1500" dirty="0" smtClean="0">
                          <a:latin typeface="Times New Roman"/>
                          <a:ea typeface="Times New Roman"/>
                        </a:rPr>
                        <a:t>15</a:t>
                      </a:r>
                      <a:r>
                        <a:rPr lang="en-US" sz="1500" dirty="0">
                          <a:latin typeface="Times New Roman"/>
                          <a:ea typeface="Times New Roman"/>
                        </a:rPr>
                        <a:t>: Proportion of one-year-old children immunized against measles</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940">
                <a:tc>
                  <a:txBody>
                    <a:bodyPr/>
                    <a:lstStyle/>
                    <a:p>
                      <a:pPr marL="0" marR="0" algn="just">
                        <a:lnSpc>
                          <a:spcPct val="150000"/>
                        </a:lnSpc>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5: Improve maternal health</a:t>
                      </a:r>
                      <a:endParaRPr lang="en-US" sz="1500" dirty="0">
                        <a:latin typeface="Arial"/>
                        <a:ea typeface="Times New Roman"/>
                      </a:endParaRPr>
                    </a:p>
                    <a:p>
                      <a:pPr marL="0" marR="0" algn="just">
                        <a:spcBef>
                          <a:spcPts val="0"/>
                        </a:spcBef>
                        <a:spcAft>
                          <a:spcPts val="0"/>
                        </a:spcAft>
                      </a:pPr>
                      <a:r>
                        <a:rPr lang="en-US" sz="1500" dirty="0" smtClean="0">
                          <a:latin typeface="Times New Roman"/>
                          <a:ea typeface="Times New Roman"/>
                        </a:rPr>
                        <a:t>              Indicator </a:t>
                      </a:r>
                      <a:r>
                        <a:rPr lang="en-US" sz="1500" dirty="0">
                          <a:latin typeface="Times New Roman"/>
                          <a:ea typeface="Times New Roman"/>
                        </a:rPr>
                        <a:t>16: Maternal mortality ratio</a:t>
                      </a:r>
                    </a:p>
                    <a:p>
                      <a:pPr marL="0" marR="0" algn="just">
                        <a:spcBef>
                          <a:spcPts val="0"/>
                        </a:spcBef>
                        <a:spcAft>
                          <a:spcPts val="0"/>
                        </a:spcAft>
                      </a:pPr>
                      <a:r>
                        <a:rPr lang="en-US" sz="1500" dirty="0" smtClean="0">
                          <a:latin typeface="Times New Roman"/>
                          <a:ea typeface="Times New Roman"/>
                        </a:rPr>
                        <a:t>              </a:t>
                      </a:r>
                      <a:r>
                        <a:rPr lang="en-US" sz="1500" baseline="0" dirty="0" smtClean="0">
                          <a:latin typeface="Times New Roman"/>
                          <a:ea typeface="Times New Roman"/>
                        </a:rPr>
                        <a:t>               </a:t>
                      </a:r>
                      <a:r>
                        <a:rPr lang="en-US" sz="1500" dirty="0" smtClean="0">
                          <a:latin typeface="Times New Roman"/>
                          <a:ea typeface="Times New Roman"/>
                        </a:rPr>
                        <a:t> </a:t>
                      </a:r>
                      <a:r>
                        <a:rPr lang="en-US" sz="1500" dirty="0">
                          <a:latin typeface="Times New Roman"/>
                          <a:ea typeface="Times New Roman"/>
                        </a:rPr>
                        <a:t>17: Proportion of births attended by skilled health personnel</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4114">
                <a:tc>
                  <a:txBody>
                    <a:bodyPr/>
                    <a:lstStyle/>
                    <a:p>
                      <a:pPr marL="0" marR="0" algn="just">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6: Combat HIV/AIDS, malaria and other diseases</a:t>
                      </a:r>
                      <a:endParaRPr lang="en-US" sz="1500" dirty="0">
                        <a:latin typeface="Times New Roman"/>
                        <a:ea typeface="Times New Roman"/>
                      </a:endParaRPr>
                    </a:p>
                    <a:p>
                      <a:pPr marL="0" marR="0" algn="just">
                        <a:spcBef>
                          <a:spcPts val="0"/>
                        </a:spcBef>
                        <a:spcAft>
                          <a:spcPts val="0"/>
                        </a:spcAft>
                        <a:tabLst>
                          <a:tab pos="4304030" algn="l"/>
                        </a:tabLst>
                      </a:pPr>
                      <a:r>
                        <a:rPr lang="en-US" sz="1500" dirty="0" smtClean="0">
                          <a:latin typeface="Times New Roman"/>
                          <a:ea typeface="Times New Roman"/>
                        </a:rPr>
                        <a:t>            Indicator18</a:t>
                      </a:r>
                      <a:r>
                        <a:rPr lang="en-US" sz="1500" dirty="0">
                          <a:latin typeface="Times New Roman"/>
                          <a:ea typeface="Times New Roman"/>
                        </a:rPr>
                        <a:t>: HIV prevalence among pregnant women aged 15-24 years</a:t>
                      </a:r>
                    </a:p>
                    <a:p>
                      <a:pPr marL="0" marR="0" indent="457200" algn="just">
                        <a:spcBef>
                          <a:spcPts val="0"/>
                        </a:spcBef>
                        <a:spcAft>
                          <a:spcPts val="0"/>
                        </a:spcAft>
                      </a:pPr>
                      <a:r>
                        <a:rPr lang="en-US" sz="1500" dirty="0" smtClean="0">
                          <a:latin typeface="Times New Roman"/>
                          <a:ea typeface="Times New Roman"/>
                        </a:rPr>
                        <a:t>                 19</a:t>
                      </a:r>
                      <a:r>
                        <a:rPr lang="en-US" sz="1500" dirty="0">
                          <a:latin typeface="Times New Roman"/>
                          <a:ea typeface="Times New Roman"/>
                        </a:rPr>
                        <a:t>: Condom use rate of the contraceptive prevalence rate</a:t>
                      </a:r>
                    </a:p>
                    <a:p>
                      <a:pPr marL="457200" marR="0" algn="just">
                        <a:spcBef>
                          <a:spcPts val="0"/>
                        </a:spcBef>
                        <a:spcAft>
                          <a:spcPts val="0"/>
                        </a:spcAft>
                      </a:pPr>
                      <a:r>
                        <a:rPr lang="en-US" sz="1500" dirty="0" smtClean="0">
                          <a:latin typeface="Times New Roman"/>
                          <a:ea typeface="Times New Roman"/>
                        </a:rPr>
                        <a:t>                 20</a:t>
                      </a:r>
                      <a:r>
                        <a:rPr lang="en-US" sz="1500" dirty="0">
                          <a:latin typeface="Times New Roman"/>
                          <a:ea typeface="Times New Roman"/>
                        </a:rPr>
                        <a:t>. Ratio of school attendance of orphans to school attendance of non-orphans </a:t>
                      </a:r>
                      <a:r>
                        <a:rPr lang="en-US" sz="1500" dirty="0" smtClean="0">
                          <a:latin typeface="Times New Roman"/>
                          <a:ea typeface="Times New Roman"/>
                        </a:rPr>
                        <a:t>aged     </a:t>
                      </a:r>
                    </a:p>
                    <a:p>
                      <a:pPr marL="457200" marR="0" algn="just">
                        <a:spcBef>
                          <a:spcPts val="0"/>
                        </a:spcBef>
                        <a:spcAft>
                          <a:spcPts val="0"/>
                        </a:spcAft>
                      </a:pPr>
                      <a:r>
                        <a:rPr lang="en-US" sz="1500" dirty="0" smtClean="0">
                          <a:latin typeface="Times New Roman"/>
                          <a:ea typeface="Times New Roman"/>
                        </a:rPr>
                        <a:t>                          10-14 years</a:t>
                      </a:r>
                    </a:p>
                    <a:p>
                      <a:pPr marL="0" marR="0" algn="just">
                        <a:spcBef>
                          <a:spcPts val="0"/>
                        </a:spcBef>
                        <a:spcAft>
                          <a:spcPts val="0"/>
                        </a:spcAft>
                      </a:pPr>
                      <a:r>
                        <a:rPr lang="en-US" sz="1500" dirty="0" smtClean="0">
                          <a:latin typeface="Times New Roman"/>
                          <a:ea typeface="Times New Roman"/>
                        </a:rPr>
                        <a:t>                          21</a:t>
                      </a:r>
                      <a:r>
                        <a:rPr lang="en-US" sz="1500" dirty="0">
                          <a:latin typeface="Times New Roman"/>
                          <a:ea typeface="Times New Roman"/>
                        </a:rPr>
                        <a:t>: Prevalence and death rates associated with malaria</a:t>
                      </a:r>
                    </a:p>
                    <a:p>
                      <a:pPr marL="457200" marR="0" algn="just">
                        <a:spcBef>
                          <a:spcPts val="0"/>
                        </a:spcBef>
                        <a:spcAft>
                          <a:spcPts val="0"/>
                        </a:spcAft>
                      </a:pPr>
                      <a:r>
                        <a:rPr lang="en-US" sz="1500" dirty="0" smtClean="0">
                          <a:latin typeface="Times New Roman"/>
                          <a:ea typeface="Times New Roman"/>
                        </a:rPr>
                        <a:t>                 22</a:t>
                      </a:r>
                      <a:r>
                        <a:rPr lang="en-US" sz="1500" dirty="0">
                          <a:latin typeface="Times New Roman"/>
                          <a:ea typeface="Times New Roman"/>
                        </a:rPr>
                        <a:t>: Proportion of population in malaria-risk areas using effective malaria prevention </a:t>
                      </a:r>
                      <a:r>
                        <a:rPr lang="en-US" sz="1500" dirty="0" smtClean="0">
                          <a:latin typeface="Times New Roman"/>
                          <a:ea typeface="Times New Roman"/>
                        </a:rPr>
                        <a:t>       </a:t>
                      </a:r>
                      <a:r>
                        <a:rPr lang="en-US" sz="1500" baseline="0" dirty="0" smtClean="0">
                          <a:latin typeface="Times New Roman"/>
                          <a:ea typeface="Times New Roman"/>
                        </a:rPr>
                        <a:t> </a:t>
                      </a:r>
                      <a:r>
                        <a:rPr lang="en-US" sz="1500" dirty="0" smtClean="0">
                          <a:latin typeface="Times New Roman"/>
                          <a:ea typeface="Times New Roman"/>
                        </a:rPr>
                        <a:t>                                </a:t>
                      </a:r>
                    </a:p>
                    <a:p>
                      <a:pPr marL="457200" marR="0" algn="just">
                        <a:spcBef>
                          <a:spcPts val="0"/>
                        </a:spcBef>
                        <a:spcAft>
                          <a:spcPts val="0"/>
                        </a:spcAft>
                      </a:pPr>
                      <a:r>
                        <a:rPr lang="en-US" sz="1500" dirty="0" smtClean="0">
                          <a:latin typeface="Times New Roman"/>
                          <a:ea typeface="Times New Roman"/>
                        </a:rPr>
                        <a:t>  </a:t>
                      </a:r>
                      <a:r>
                        <a:rPr lang="en-US" sz="1500" baseline="0" dirty="0" smtClean="0">
                          <a:latin typeface="Times New Roman"/>
                          <a:ea typeface="Times New Roman"/>
                        </a:rPr>
                        <a:t>                         </a:t>
                      </a:r>
                      <a:r>
                        <a:rPr lang="en-US" sz="1500" dirty="0" smtClean="0">
                          <a:latin typeface="Times New Roman"/>
                          <a:ea typeface="Times New Roman"/>
                        </a:rPr>
                        <a:t>and treatment </a:t>
                      </a:r>
                      <a:r>
                        <a:rPr lang="en-US" sz="1500" dirty="0">
                          <a:latin typeface="Times New Roman"/>
                          <a:ea typeface="Times New Roman"/>
                        </a:rPr>
                        <a:t>measures</a:t>
                      </a:r>
                    </a:p>
                    <a:p>
                      <a:pPr marL="0" marR="0" indent="457200" algn="just">
                        <a:spcBef>
                          <a:spcPts val="0"/>
                        </a:spcBef>
                        <a:spcAft>
                          <a:spcPts val="0"/>
                        </a:spcAft>
                      </a:pPr>
                      <a:r>
                        <a:rPr lang="en-US" sz="1500" dirty="0" smtClean="0">
                          <a:latin typeface="Times New Roman"/>
                          <a:ea typeface="Times New Roman"/>
                        </a:rPr>
                        <a:t>                 23</a:t>
                      </a:r>
                      <a:r>
                        <a:rPr lang="en-US" sz="1500" dirty="0">
                          <a:latin typeface="Times New Roman"/>
                          <a:ea typeface="Times New Roman"/>
                        </a:rPr>
                        <a:t>. Prevalence and death rates associated with tuberculosis</a:t>
                      </a:r>
                    </a:p>
                    <a:p>
                      <a:pPr marL="457200" marR="0" algn="just">
                        <a:spcBef>
                          <a:spcPts val="0"/>
                        </a:spcBef>
                        <a:spcAft>
                          <a:spcPts val="0"/>
                        </a:spcAft>
                      </a:pPr>
                      <a:r>
                        <a:rPr lang="en-US" sz="1500" dirty="0" smtClean="0">
                          <a:latin typeface="Times New Roman"/>
                          <a:ea typeface="Times New Roman"/>
                        </a:rPr>
                        <a:t>                 24</a:t>
                      </a:r>
                      <a:r>
                        <a:rPr lang="en-US" sz="1500" dirty="0">
                          <a:latin typeface="Times New Roman"/>
                          <a:ea typeface="Times New Roman"/>
                        </a:rPr>
                        <a:t>. Proportion of tuberculosis cases detected and cured under DOTS </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645">
                <a:tc>
                  <a:txBody>
                    <a:bodyPr/>
                    <a:lstStyle/>
                    <a:p>
                      <a:pPr marL="0" marR="0" algn="just">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7: Ensure environmental sustainability</a:t>
                      </a:r>
                      <a:endParaRPr lang="en-US" sz="1500" dirty="0">
                        <a:latin typeface="Times New Roman"/>
                        <a:ea typeface="Times New Roman"/>
                      </a:endParaRPr>
                    </a:p>
                    <a:p>
                      <a:pPr marL="0" marR="0" algn="just">
                        <a:spcBef>
                          <a:spcPts val="0"/>
                        </a:spcBef>
                        <a:spcAft>
                          <a:spcPts val="0"/>
                        </a:spcAft>
                      </a:pPr>
                      <a:r>
                        <a:rPr lang="en-US" sz="1500" dirty="0" smtClean="0">
                          <a:latin typeface="Times New Roman"/>
                          <a:ea typeface="Times New Roman"/>
                        </a:rPr>
                        <a:t>              Indicator </a:t>
                      </a:r>
                      <a:r>
                        <a:rPr lang="en-US" sz="1500" dirty="0">
                          <a:latin typeface="Times New Roman"/>
                          <a:ea typeface="Times New Roman"/>
                        </a:rPr>
                        <a:t>29: Proportion of population using solid fuels</a:t>
                      </a:r>
                    </a:p>
                    <a:p>
                      <a:pPr marL="0" marR="0" algn="just">
                        <a:spcBef>
                          <a:spcPts val="0"/>
                        </a:spcBef>
                        <a:spcAft>
                          <a:spcPts val="0"/>
                        </a:spcAft>
                      </a:pPr>
                      <a:r>
                        <a:rPr lang="en-US" sz="1500" dirty="0" smtClean="0">
                          <a:latin typeface="Times New Roman"/>
                          <a:ea typeface="Times New Roman"/>
                        </a:rPr>
                        <a:t>                              30</a:t>
                      </a:r>
                      <a:r>
                        <a:rPr lang="en-US" sz="1500" dirty="0">
                          <a:latin typeface="Times New Roman"/>
                          <a:ea typeface="Times New Roman"/>
                        </a:rPr>
                        <a:t>: Proportion of population with sustainable access to an improved water  source, </a:t>
                      </a:r>
                      <a:endParaRPr lang="en-US" sz="1500" dirty="0" smtClean="0">
                        <a:latin typeface="Times New Roman"/>
                        <a:ea typeface="Times New Roman"/>
                      </a:endParaRPr>
                    </a:p>
                    <a:p>
                      <a:pPr marL="0" marR="0" algn="just">
                        <a:spcBef>
                          <a:spcPts val="0"/>
                        </a:spcBef>
                        <a:spcAft>
                          <a:spcPts val="0"/>
                        </a:spcAft>
                      </a:pPr>
                      <a:r>
                        <a:rPr lang="en-US" sz="1500" dirty="0" smtClean="0">
                          <a:latin typeface="Times New Roman"/>
                          <a:ea typeface="Times New Roman"/>
                        </a:rPr>
                        <a:t>                                    urban </a:t>
                      </a:r>
                      <a:r>
                        <a:rPr lang="en-US" sz="1500" dirty="0">
                          <a:latin typeface="Times New Roman"/>
                          <a:ea typeface="Times New Roman"/>
                        </a:rPr>
                        <a:t>and rural</a:t>
                      </a:r>
                    </a:p>
                    <a:p>
                      <a:pPr marL="0" marR="0" algn="just">
                        <a:spcBef>
                          <a:spcPts val="0"/>
                        </a:spcBef>
                        <a:spcAft>
                          <a:spcPts val="0"/>
                        </a:spcAft>
                      </a:pPr>
                      <a:r>
                        <a:rPr lang="en-US" sz="1500" dirty="0" smtClean="0">
                          <a:latin typeface="Times New Roman"/>
                          <a:ea typeface="Times New Roman"/>
                        </a:rPr>
                        <a:t>                              31</a:t>
                      </a:r>
                      <a:r>
                        <a:rPr lang="en-US" sz="1500" dirty="0">
                          <a:latin typeface="Times New Roman"/>
                          <a:ea typeface="Times New Roman"/>
                        </a:rPr>
                        <a:t>: Proportion of population with access to improved sanitation, urban and rural</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823">
                <a:tc>
                  <a:txBody>
                    <a:bodyPr/>
                    <a:lstStyle/>
                    <a:p>
                      <a:pPr marL="0" marR="0" algn="just">
                        <a:spcBef>
                          <a:spcPts val="0"/>
                        </a:spcBef>
                        <a:spcAft>
                          <a:spcPts val="0"/>
                        </a:spcAft>
                      </a:pPr>
                      <a:r>
                        <a:rPr lang="en-US" sz="1500" b="1" dirty="0" smtClean="0">
                          <a:latin typeface="Times New Roman"/>
                          <a:ea typeface="Times New Roman"/>
                        </a:rPr>
                        <a:t>   Goal </a:t>
                      </a:r>
                      <a:r>
                        <a:rPr lang="en-US" sz="1500" b="1" dirty="0">
                          <a:latin typeface="Times New Roman"/>
                          <a:ea typeface="Times New Roman"/>
                        </a:rPr>
                        <a:t>8: Develop global partnership for development</a:t>
                      </a:r>
                      <a:endParaRPr lang="en-US" sz="1500" dirty="0">
                        <a:latin typeface="Times New Roman"/>
                        <a:ea typeface="Times New Roman"/>
                      </a:endParaRPr>
                    </a:p>
                    <a:p>
                      <a:pPr marL="0" marR="0" algn="just">
                        <a:spcBef>
                          <a:spcPts val="0"/>
                        </a:spcBef>
                        <a:spcAft>
                          <a:spcPts val="0"/>
                        </a:spcAft>
                      </a:pPr>
                      <a:r>
                        <a:rPr lang="en-US" sz="1500" dirty="0" smtClean="0">
                          <a:latin typeface="Times New Roman"/>
                          <a:ea typeface="Times New Roman"/>
                        </a:rPr>
                        <a:t>      Indicator </a:t>
                      </a:r>
                      <a:r>
                        <a:rPr lang="en-US" sz="1500" dirty="0">
                          <a:latin typeface="Times New Roman"/>
                          <a:ea typeface="Times New Roman"/>
                        </a:rPr>
                        <a:t>46: Proportion of population with access to affordable essential drugs on sustainable basis.</a:t>
                      </a:r>
                    </a:p>
                  </a:txBody>
                  <a:tcPr marL="57509" marR="575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C00000"/>
                </a:solidFill>
              </a:rPr>
              <a:t>Goal 1: Eradicate extreme poverty and hunger</a:t>
            </a:r>
            <a:r>
              <a:rPr lang="en-US" sz="2800" dirty="0" smtClean="0">
                <a:solidFill>
                  <a:srgbClr val="C00000"/>
                </a:solidFill>
              </a:rPr>
              <a:t/>
            </a:r>
            <a:br>
              <a:rPr lang="en-US" sz="2800" dirty="0" smtClean="0">
                <a:solidFill>
                  <a:srgbClr val="C00000"/>
                </a:solidFill>
              </a:rPr>
            </a:br>
            <a:endParaRPr lang="en-US" sz="2800" dirty="0">
              <a:solidFill>
                <a:srgbClr val="C00000"/>
              </a:solidFill>
            </a:endParaRPr>
          </a:p>
        </p:txBody>
      </p:sp>
      <p:sp>
        <p:nvSpPr>
          <p:cNvPr id="3" name="Content Placeholder 2"/>
          <p:cNvSpPr>
            <a:spLocks noGrp="1"/>
          </p:cNvSpPr>
          <p:nvPr>
            <p:ph idx="1"/>
          </p:nvPr>
        </p:nvSpPr>
        <p:spPr>
          <a:xfrm>
            <a:off x="838200" y="838200"/>
            <a:ext cx="8019288" cy="3048000"/>
          </a:xfrm>
        </p:spPr>
        <p:txBody>
          <a:bodyPr>
            <a:normAutofit fontScale="92500" lnSpcReduction="10000"/>
          </a:bodyPr>
          <a:lstStyle/>
          <a:p>
            <a:endParaRPr lang="en-US" sz="2000" b="1" dirty="0" smtClean="0">
              <a:solidFill>
                <a:srgbClr val="7030A0"/>
              </a:solidFill>
            </a:endParaRPr>
          </a:p>
          <a:p>
            <a:pPr>
              <a:buNone/>
            </a:pPr>
            <a:r>
              <a:rPr lang="en-US" sz="2200" b="1" dirty="0" smtClean="0">
                <a:solidFill>
                  <a:srgbClr val="7030A0"/>
                </a:solidFill>
              </a:rPr>
              <a:t>Target 1 Halve, between 1990 and 2015, the proportion of people whose income is less than one dollar a day</a:t>
            </a:r>
            <a:endParaRPr lang="en-US" sz="2200" dirty="0" smtClean="0"/>
          </a:p>
          <a:p>
            <a:r>
              <a:rPr lang="en-US" sz="2200" dirty="0" smtClean="0"/>
              <a:t>Indicator 1: Proportion of population below $1 purchasing power parity 		(PPP) per day</a:t>
            </a:r>
          </a:p>
          <a:p>
            <a:r>
              <a:rPr lang="en-US" sz="2200" dirty="0" smtClean="0"/>
              <a:t>Indicator 2: Poverty gap ratio</a:t>
            </a:r>
          </a:p>
          <a:p>
            <a:pPr>
              <a:buNone/>
            </a:pPr>
            <a:r>
              <a:rPr lang="en-US" dirty="0" smtClean="0"/>
              <a:t/>
            </a:r>
            <a:br>
              <a:rPr lang="en-US" dirty="0" smtClean="0"/>
            </a:br>
            <a:endParaRPr lang="en-US" dirty="0"/>
          </a:p>
        </p:txBody>
      </p:sp>
      <p:pic>
        <p:nvPicPr>
          <p:cNvPr id="4" name="Picture 3"/>
          <p:cNvPicPr/>
          <p:nvPr/>
        </p:nvPicPr>
        <p:blipFill>
          <a:blip r:embed="rId3"/>
          <a:srcRect/>
          <a:stretch>
            <a:fillRect/>
          </a:stretch>
        </p:blipFill>
        <p:spPr bwMode="auto">
          <a:xfrm>
            <a:off x="0" y="0"/>
            <a:ext cx="1066800" cy="1143000"/>
          </a:xfrm>
          <a:prstGeom prst="rect">
            <a:avLst/>
          </a:prstGeom>
          <a:noFill/>
          <a:ln w="9525">
            <a:noFill/>
            <a:miter lim="800000"/>
            <a:headEnd/>
            <a:tailEnd/>
          </a:ln>
        </p:spPr>
      </p:pic>
      <p:graphicFrame>
        <p:nvGraphicFramePr>
          <p:cNvPr id="5" name="Table 4"/>
          <p:cNvGraphicFramePr>
            <a:graphicFrameLocks noGrp="1"/>
          </p:cNvGraphicFramePr>
          <p:nvPr/>
        </p:nvGraphicFramePr>
        <p:xfrm>
          <a:off x="990600" y="3505200"/>
          <a:ext cx="7924800" cy="2133600"/>
        </p:xfrm>
        <a:graphic>
          <a:graphicData uri="http://schemas.openxmlformats.org/drawingml/2006/table">
            <a:tbl>
              <a:tblPr/>
              <a:tblGrid>
                <a:gridCol w="3231473"/>
                <a:gridCol w="1177794"/>
                <a:gridCol w="967978"/>
                <a:gridCol w="1415309"/>
                <a:gridCol w="1132246"/>
              </a:tblGrid>
              <a:tr h="594360">
                <a:tc gridSpan="2">
                  <a:txBody>
                    <a:bodyPr/>
                    <a:lstStyle/>
                    <a:p>
                      <a:pPr marL="0" marR="0" algn="just">
                        <a:spcBef>
                          <a:spcPts val="0"/>
                        </a:spcBef>
                        <a:spcAft>
                          <a:spcPts val="0"/>
                        </a:spcAft>
                      </a:pPr>
                      <a:r>
                        <a:rPr lang="en-US" sz="2000" dirty="0">
                          <a:solidFill>
                            <a:srgbClr val="C00000"/>
                          </a:solidFill>
                          <a:latin typeface="Times New Roman"/>
                          <a:ea typeface="Times New Roman"/>
                        </a:rPr>
                        <a:t>Indicator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spcBef>
                          <a:spcPts val="0"/>
                        </a:spcBef>
                        <a:spcAft>
                          <a:spcPts val="0"/>
                        </a:spcAft>
                      </a:pPr>
                      <a:r>
                        <a:rPr lang="en-US" sz="2000">
                          <a:solidFill>
                            <a:srgbClr val="C00000"/>
                          </a:solidFill>
                          <a:latin typeface="Times New Roman"/>
                          <a:ea typeface="Times New Roman"/>
                        </a:rPr>
                        <a:t>1987-88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C00000"/>
                          </a:solidFill>
                          <a:latin typeface="Times New Roman"/>
                          <a:ea typeface="Times New Roman"/>
                        </a:rPr>
                        <a:t>1993-94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C00000"/>
                          </a:solidFill>
                          <a:latin typeface="Times New Roman"/>
                          <a:ea typeface="Times New Roman"/>
                        </a:rPr>
                        <a:t>1999-2000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1540">
                <a:tc>
                  <a:txBody>
                    <a:bodyPr/>
                    <a:lstStyle/>
                    <a:p>
                      <a:pPr marL="0" marR="0" algn="just">
                        <a:spcBef>
                          <a:spcPts val="0"/>
                        </a:spcBef>
                        <a:spcAft>
                          <a:spcPts val="0"/>
                        </a:spcAft>
                      </a:pPr>
                      <a:r>
                        <a:rPr lang="en-US" sz="2000" dirty="0">
                          <a:solidFill>
                            <a:srgbClr val="C00000"/>
                          </a:solidFill>
                          <a:latin typeface="Times New Roman"/>
                          <a:ea typeface="Times New Roman"/>
                        </a:rPr>
                        <a:t>Poverty headcount ratio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Overall</a:t>
                      </a:r>
                    </a:p>
                    <a:p>
                      <a:pPr marL="0" marR="0" algn="just">
                        <a:spcBef>
                          <a:spcPts val="0"/>
                        </a:spcBef>
                        <a:spcAft>
                          <a:spcPts val="0"/>
                        </a:spcAft>
                      </a:pPr>
                      <a:r>
                        <a:rPr lang="en-US" sz="2000" dirty="0">
                          <a:solidFill>
                            <a:srgbClr val="C00000"/>
                          </a:solidFill>
                          <a:latin typeface="Times New Roman"/>
                          <a:ea typeface="Times New Roman"/>
                        </a:rPr>
                        <a:t>Rural</a:t>
                      </a:r>
                    </a:p>
                    <a:p>
                      <a:pPr marL="0" marR="0" algn="just">
                        <a:spcBef>
                          <a:spcPts val="0"/>
                        </a:spcBef>
                        <a:spcAft>
                          <a:spcPts val="0"/>
                        </a:spcAft>
                      </a:pPr>
                      <a:r>
                        <a:rPr lang="en-US" sz="2000" dirty="0">
                          <a:solidFill>
                            <a:srgbClr val="C00000"/>
                          </a:solidFill>
                          <a:latin typeface="Times New Roman"/>
                          <a:ea typeface="Times New Roman"/>
                        </a:rPr>
                        <a:t>Urban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38.9</a:t>
                      </a:r>
                    </a:p>
                    <a:p>
                      <a:pPr marL="0" marR="0" algn="just">
                        <a:spcBef>
                          <a:spcPts val="0"/>
                        </a:spcBef>
                        <a:spcAft>
                          <a:spcPts val="0"/>
                        </a:spcAft>
                      </a:pPr>
                      <a:r>
                        <a:rPr lang="en-US" sz="2000" dirty="0">
                          <a:solidFill>
                            <a:srgbClr val="C00000"/>
                          </a:solidFill>
                          <a:latin typeface="Times New Roman"/>
                          <a:ea typeface="Times New Roman"/>
                        </a:rPr>
                        <a:t>39.1</a:t>
                      </a:r>
                    </a:p>
                    <a:p>
                      <a:pPr marL="0" marR="0" algn="just">
                        <a:spcBef>
                          <a:spcPts val="0"/>
                        </a:spcBef>
                        <a:spcAft>
                          <a:spcPts val="0"/>
                        </a:spcAft>
                      </a:pPr>
                      <a:r>
                        <a:rPr lang="en-US" sz="2000" dirty="0">
                          <a:solidFill>
                            <a:srgbClr val="C00000"/>
                          </a:solidFill>
                          <a:latin typeface="Times New Roman"/>
                          <a:ea typeface="Times New Roman"/>
                        </a:rPr>
                        <a:t>38.2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36.0</a:t>
                      </a:r>
                    </a:p>
                    <a:p>
                      <a:pPr marL="0" marR="0" algn="just">
                        <a:spcBef>
                          <a:spcPts val="0"/>
                        </a:spcBef>
                        <a:spcAft>
                          <a:spcPts val="0"/>
                        </a:spcAft>
                      </a:pPr>
                      <a:r>
                        <a:rPr lang="en-US" sz="2000" dirty="0">
                          <a:solidFill>
                            <a:srgbClr val="C00000"/>
                          </a:solidFill>
                          <a:latin typeface="Times New Roman"/>
                          <a:ea typeface="Times New Roman"/>
                        </a:rPr>
                        <a:t>37.3</a:t>
                      </a:r>
                    </a:p>
                    <a:p>
                      <a:pPr marL="0" marR="0" algn="just">
                        <a:spcBef>
                          <a:spcPts val="0"/>
                        </a:spcBef>
                        <a:spcAft>
                          <a:spcPts val="0"/>
                        </a:spcAft>
                      </a:pPr>
                      <a:r>
                        <a:rPr lang="en-US" sz="2000" dirty="0">
                          <a:solidFill>
                            <a:srgbClr val="C00000"/>
                          </a:solidFill>
                          <a:latin typeface="Times New Roman"/>
                          <a:ea typeface="Times New Roman"/>
                        </a:rPr>
                        <a:t>32.4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C00000"/>
                          </a:solidFill>
                          <a:latin typeface="Times New Roman"/>
                          <a:ea typeface="Times New Roman"/>
                        </a:rPr>
                        <a:t>26.1</a:t>
                      </a:r>
                    </a:p>
                    <a:p>
                      <a:pPr marL="0" marR="0" algn="just">
                        <a:spcBef>
                          <a:spcPts val="0"/>
                        </a:spcBef>
                        <a:spcAft>
                          <a:spcPts val="0"/>
                        </a:spcAft>
                      </a:pPr>
                      <a:r>
                        <a:rPr lang="en-US" sz="2000">
                          <a:solidFill>
                            <a:srgbClr val="C00000"/>
                          </a:solidFill>
                          <a:latin typeface="Times New Roman"/>
                          <a:ea typeface="Times New Roman"/>
                        </a:rPr>
                        <a:t>27.1</a:t>
                      </a:r>
                    </a:p>
                    <a:p>
                      <a:pPr marL="0" marR="0" algn="just">
                        <a:spcBef>
                          <a:spcPts val="0"/>
                        </a:spcBef>
                        <a:spcAft>
                          <a:spcPts val="0"/>
                        </a:spcAft>
                      </a:pPr>
                      <a:r>
                        <a:rPr lang="en-US" sz="2000">
                          <a:solidFill>
                            <a:srgbClr val="C00000"/>
                          </a:solidFill>
                          <a:latin typeface="Times New Roman"/>
                          <a:ea typeface="Times New Roman"/>
                        </a:rPr>
                        <a:t>23.6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60">
                <a:tc>
                  <a:txBody>
                    <a:bodyPr/>
                    <a:lstStyle/>
                    <a:p>
                      <a:pPr marL="0" marR="0" algn="just">
                        <a:spcBef>
                          <a:spcPts val="0"/>
                        </a:spcBef>
                        <a:spcAft>
                          <a:spcPts val="0"/>
                        </a:spcAft>
                      </a:pPr>
                      <a:r>
                        <a:rPr lang="en-US" sz="2000" dirty="0">
                          <a:solidFill>
                            <a:srgbClr val="C00000"/>
                          </a:solidFill>
                          <a:latin typeface="Times New Roman"/>
                          <a:ea typeface="Times New Roman"/>
                        </a:rPr>
                        <a:t>Poverty gap ratio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Rural</a:t>
                      </a:r>
                    </a:p>
                    <a:p>
                      <a:pPr marL="0" marR="0" algn="just">
                        <a:spcBef>
                          <a:spcPts val="0"/>
                        </a:spcBef>
                        <a:spcAft>
                          <a:spcPts val="0"/>
                        </a:spcAft>
                      </a:pPr>
                      <a:r>
                        <a:rPr lang="en-US" sz="2000" dirty="0">
                          <a:solidFill>
                            <a:srgbClr val="C00000"/>
                          </a:solidFill>
                          <a:latin typeface="Times New Roman"/>
                          <a:ea typeface="Times New Roman"/>
                        </a:rPr>
                        <a:t>Urban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endParaRPr lang="en-US" sz="2000" dirty="0">
                        <a:solidFill>
                          <a:srgbClr val="C000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8.5</a:t>
                      </a:r>
                    </a:p>
                    <a:p>
                      <a:pPr marL="0" marR="0" algn="just">
                        <a:spcBef>
                          <a:spcPts val="0"/>
                        </a:spcBef>
                        <a:spcAft>
                          <a:spcPts val="0"/>
                        </a:spcAft>
                      </a:pPr>
                      <a:r>
                        <a:rPr lang="en-US" sz="2000" dirty="0">
                          <a:solidFill>
                            <a:srgbClr val="C00000"/>
                          </a:solidFill>
                          <a:latin typeface="Times New Roman"/>
                          <a:ea typeface="Times New Roman"/>
                        </a:rPr>
                        <a:t>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latin typeface="Times New Roman"/>
                          <a:ea typeface="Times New Roman"/>
                        </a:rPr>
                        <a:t>5.3</a:t>
                      </a:r>
                    </a:p>
                    <a:p>
                      <a:pPr marL="0" marR="0" algn="just">
                        <a:spcBef>
                          <a:spcPts val="0"/>
                        </a:spcBef>
                        <a:spcAft>
                          <a:spcPts val="0"/>
                        </a:spcAft>
                      </a:pPr>
                      <a:r>
                        <a:rPr lang="en-US" sz="2000" dirty="0">
                          <a:solidFill>
                            <a:srgbClr val="C00000"/>
                          </a:solidFill>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2438400" y="3048000"/>
            <a:ext cx="4021294" cy="369332"/>
          </a:xfrm>
          <a:prstGeom prst="rect">
            <a:avLst/>
          </a:prstGeom>
        </p:spPr>
        <p:txBody>
          <a:bodyPr wrap="none">
            <a:spAutoFit/>
          </a:bodyPr>
          <a:lstStyle/>
          <a:p>
            <a:r>
              <a:rPr lang="en-US" b="1" dirty="0" smtClean="0">
                <a:solidFill>
                  <a:srgbClr val="C00000"/>
                </a:solidFill>
              </a:rPr>
              <a:t>Indicators related to poverty &amp; hunger</a:t>
            </a:r>
            <a:endParaRPr lang="en-US" dirty="0"/>
          </a:p>
        </p:txBody>
      </p:sp>
      <p:sp>
        <p:nvSpPr>
          <p:cNvPr id="7" name="TextBox 6"/>
          <p:cNvSpPr txBox="1"/>
          <p:nvPr/>
        </p:nvSpPr>
        <p:spPr>
          <a:xfrm>
            <a:off x="2133600" y="5715000"/>
            <a:ext cx="7010400" cy="338554"/>
          </a:xfrm>
          <a:prstGeom prst="rect">
            <a:avLst/>
          </a:prstGeom>
          <a:noFill/>
        </p:spPr>
        <p:txBody>
          <a:bodyPr wrap="square" rtlCol="0">
            <a:spAutoFit/>
          </a:bodyPr>
          <a:lstStyle/>
          <a:p>
            <a:r>
              <a:rPr lang="en-US" sz="1600" dirty="0" smtClean="0"/>
              <a:t>Source: planning commission &amp; Ministry of health &amp; family welfare,2005</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par>
                                <p:cTn id="19" presetID="3" presetClass="entr" presetSubtype="1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linds(horizont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808038"/>
          </a:xfrm>
        </p:spPr>
        <p:txBody>
          <a:bodyPr>
            <a:normAutofit/>
          </a:bodyPr>
          <a:lstStyle/>
          <a:p>
            <a:r>
              <a:rPr lang="en-US" sz="2800" dirty="0" smtClean="0">
                <a:solidFill>
                  <a:srgbClr val="C00000"/>
                </a:solidFill>
              </a:rPr>
              <a:t>Goal 1</a:t>
            </a:r>
            <a:endParaRPr lang="en-US" sz="2800" dirty="0">
              <a:solidFill>
                <a:srgbClr val="C00000"/>
              </a:solidFill>
            </a:endParaRPr>
          </a:p>
        </p:txBody>
      </p:sp>
      <p:sp>
        <p:nvSpPr>
          <p:cNvPr id="3" name="Content Placeholder 2"/>
          <p:cNvSpPr>
            <a:spLocks noGrp="1"/>
          </p:cNvSpPr>
          <p:nvPr>
            <p:ph idx="1"/>
          </p:nvPr>
        </p:nvSpPr>
        <p:spPr>
          <a:xfrm>
            <a:off x="838200" y="1066800"/>
            <a:ext cx="8305800" cy="4800600"/>
          </a:xfrm>
        </p:spPr>
        <p:txBody>
          <a:bodyPr/>
          <a:lstStyle/>
          <a:p>
            <a:r>
              <a:rPr lang="en-US" sz="2000" b="1" dirty="0" smtClean="0">
                <a:solidFill>
                  <a:srgbClr val="7030A0"/>
                </a:solidFill>
              </a:rPr>
              <a:t>Target 2: Halve, between 1990 and 2015, the proportion of people who suffer from hunger</a:t>
            </a:r>
          </a:p>
          <a:p>
            <a:pPr>
              <a:buNone/>
            </a:pPr>
            <a:endParaRPr lang="en-US" sz="2000" b="1" dirty="0" smtClean="0">
              <a:solidFill>
                <a:srgbClr val="7030A0"/>
              </a:solidFill>
            </a:endParaRPr>
          </a:p>
          <a:p>
            <a:endParaRPr lang="en-US" sz="2000" b="1" dirty="0" smtClean="0">
              <a:solidFill>
                <a:srgbClr val="7030A0"/>
              </a:solidFill>
            </a:endParaRPr>
          </a:p>
          <a:p>
            <a:r>
              <a:rPr lang="en-US" sz="2000" b="1" dirty="0" smtClean="0"/>
              <a:t>Indicator 4. Prevalence of underweight children under five years of age</a:t>
            </a:r>
          </a:p>
          <a:p>
            <a:endParaRPr lang="en-US" sz="2000" dirty="0" smtClean="0"/>
          </a:p>
          <a:p>
            <a:endParaRPr lang="en-US" sz="2000" dirty="0" smtClean="0"/>
          </a:p>
          <a:p>
            <a:pPr>
              <a:buNone/>
            </a:pPr>
            <a:r>
              <a:rPr lang="en-US" sz="2000" dirty="0" smtClean="0"/>
              <a:t>	</a:t>
            </a:r>
            <a:r>
              <a:rPr lang="en-US" sz="2000" b="1" dirty="0" smtClean="0"/>
              <a:t>NFHS –II (1998-99)-  47% under 3 children underweight </a:t>
            </a:r>
          </a:p>
          <a:p>
            <a:pPr>
              <a:buNone/>
            </a:pPr>
            <a:r>
              <a:rPr lang="en-US" sz="2000" b="1" dirty="0" smtClean="0"/>
              <a:t>	NFHS III (2005-06) - 43% under five children underweight.</a:t>
            </a:r>
          </a:p>
          <a:p>
            <a:endParaRPr lang="en-US" dirty="0" smtClean="0"/>
          </a:p>
          <a:p>
            <a:endParaRPr lang="en-US" dirty="0"/>
          </a:p>
        </p:txBody>
      </p:sp>
      <p:pic>
        <p:nvPicPr>
          <p:cNvPr id="5" name="Picture 4"/>
          <p:cNvPicPr/>
          <p:nvPr/>
        </p:nvPicPr>
        <p:blipFill>
          <a:blip r:embed="rId3"/>
          <a:srcRect/>
          <a:stretch>
            <a:fillRect/>
          </a:stretch>
        </p:blipFill>
        <p:spPr bwMode="auto">
          <a:xfrm>
            <a:off x="0" y="0"/>
            <a:ext cx="1066800"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linds(horizontal)">
                                      <p:cBhvr>
                                        <p:cTn id="7" dur="500"/>
                                        <p:tgtEl>
                                          <p:spTgt spid="3">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blinds(horizontal)">
                                      <p:cBhvr>
                                        <p:cTn id="1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Times New Roman"/>
        <a:ea typeface=""/>
        <a:cs typeface=""/>
      </a:majorFont>
      <a:minorFont>
        <a:latin typeface="Times New Roman"/>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1948</TotalTime>
  <Words>3063</Words>
  <Application>Microsoft Office PowerPoint</Application>
  <PresentationFormat>On-screen Show (4:3)</PresentationFormat>
  <Paragraphs>707</Paragraphs>
  <Slides>43</Slides>
  <Notes>43</Notes>
  <HiddenSlides>3</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Solstice</vt:lpstr>
      <vt:lpstr>MDG: Progress in India</vt:lpstr>
      <vt:lpstr>Framework </vt:lpstr>
      <vt:lpstr>          Introduction</vt:lpstr>
      <vt:lpstr>Who is monitoring?</vt:lpstr>
      <vt:lpstr>Who is monitoring?</vt:lpstr>
      <vt:lpstr>   What is monitored? </vt:lpstr>
      <vt:lpstr>Health related millennium development goal</vt:lpstr>
      <vt:lpstr>Goal 1: Eradicate extreme poverty and hunger </vt:lpstr>
      <vt:lpstr>Goal 1</vt:lpstr>
      <vt:lpstr>Steps for Goal 1 </vt:lpstr>
      <vt:lpstr>Goal 2: Achieve universal primary education </vt:lpstr>
      <vt:lpstr>Slide 12</vt:lpstr>
      <vt:lpstr>Goal 3: Promote gender equality and empower women </vt:lpstr>
      <vt:lpstr>Proportion  of  girls(per100 boys) in primary, secondary &amp; higher education </vt:lpstr>
      <vt:lpstr>Slide 15</vt:lpstr>
      <vt:lpstr> Steps for achieving goal 3</vt:lpstr>
      <vt:lpstr>Slide 17</vt:lpstr>
      <vt:lpstr>Gender &amp; Poverty </vt:lpstr>
      <vt:lpstr>   Goal 4: Reduce child mortality </vt:lpstr>
      <vt:lpstr>Slide 20</vt:lpstr>
      <vt:lpstr>Under five mortality</vt:lpstr>
      <vt:lpstr>Under five mortality</vt:lpstr>
      <vt:lpstr>Infant Mortality Rate </vt:lpstr>
      <vt:lpstr>Immunization of child &lt; 12 month against measles </vt:lpstr>
      <vt:lpstr>Initiative for goal 4</vt:lpstr>
      <vt:lpstr>Goal 5: Improve maternal health </vt:lpstr>
      <vt:lpstr>Maternal mortality ratio</vt:lpstr>
      <vt:lpstr>Indicator 17: Proportion of births attended by skilled health personnel </vt:lpstr>
      <vt:lpstr>Initiative for goal 5</vt:lpstr>
      <vt:lpstr>Goal 6:Combat HIV/AIDS, malaria &amp; other diseases </vt:lpstr>
      <vt:lpstr>Indicator 18: HIV prevalence among pregnant women aged 15-24 years </vt:lpstr>
      <vt:lpstr>Slide 32</vt:lpstr>
      <vt:lpstr>     22:Proportion of population in malaria-risk areas using       effective malaria prevention and treatment measures </vt:lpstr>
      <vt:lpstr>23. Prevalence and death rates associated with tuberculosis  </vt:lpstr>
      <vt:lpstr>24. Proportion of tuberculosis cases detected and cured under DOTS </vt:lpstr>
      <vt:lpstr>         Goal 7: Ensure environmental sustainability </vt:lpstr>
      <vt:lpstr>Slide 37</vt:lpstr>
      <vt:lpstr>Rural Sanitation </vt:lpstr>
      <vt:lpstr>Goal 8: Develop a global partnership for development </vt:lpstr>
      <vt:lpstr>       Tenth five year plan    NRHM    Eleventh five year plan </vt:lpstr>
      <vt:lpstr>Challenges Ahead </vt:lpstr>
      <vt:lpstr>Slide 42</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MDG: Progress in India</dc:title>
  <dc:creator/>
  <cp:lastModifiedBy>a</cp:lastModifiedBy>
  <cp:revision>262</cp:revision>
  <dcterms:created xsi:type="dcterms:W3CDTF">2006-08-16T00:00:00Z</dcterms:created>
  <dcterms:modified xsi:type="dcterms:W3CDTF">2009-07-02T08:01:55Z</dcterms:modified>
</cp:coreProperties>
</file>